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2"/>
  </p:notesMasterIdLst>
  <p:sldIdLst>
    <p:sldId id="278" r:id="rId5"/>
    <p:sldId id="279" r:id="rId6"/>
    <p:sldId id="280" r:id="rId7"/>
    <p:sldId id="281" r:id="rId8"/>
    <p:sldId id="282" r:id="rId9"/>
    <p:sldId id="290" r:id="rId10"/>
    <p:sldId id="291" r:id="rId11"/>
    <p:sldId id="292" r:id="rId12"/>
    <p:sldId id="293" r:id="rId13"/>
    <p:sldId id="294" r:id="rId14"/>
    <p:sldId id="295" r:id="rId15"/>
    <p:sldId id="296" r:id="rId16"/>
    <p:sldId id="297" r:id="rId17"/>
    <p:sldId id="298" r:id="rId18"/>
    <p:sldId id="299" r:id="rId19"/>
    <p:sldId id="300" r:id="rId20"/>
    <p:sldId id="301" r:id="rId21"/>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C8C"/>
    <a:srgbClr val="202C8F"/>
    <a:srgbClr val="FDFBF6"/>
    <a:srgbClr val="AAC4E9"/>
    <a:srgbClr val="F5CDCE"/>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snapToObjects="1">
      <p:cViewPr varScale="1">
        <p:scale>
          <a:sx n="66" d="100"/>
          <a:sy n="66" d="100"/>
        </p:scale>
        <p:origin x="668" y="4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240532" y="328168"/>
            <a:ext cx="5385816" cy="1225296"/>
          </a:xfrm>
        </p:spPr>
        <p:txBody>
          <a:bodyPr/>
          <a:lstStyle/>
          <a:p>
            <a:r>
              <a:rPr lang="ar-SA" sz="4000" dirty="0">
                <a:solidFill>
                  <a:schemeClr val="tx1">
                    <a:lumMod val="75000"/>
                    <a:lumOff val="25000"/>
                  </a:schemeClr>
                </a:solidFill>
                <a:latin typeface="Andalus" panose="02020603050405020304" pitchFamily="18" charset="-78"/>
                <a:cs typeface="Andalus" panose="02020603050405020304" pitchFamily="18" charset="-78"/>
              </a:rPr>
              <a:t>المحاسبة الادارية </a:t>
            </a:r>
            <a:br>
              <a:rPr lang="ar-SA" sz="3600" dirty="0">
                <a:solidFill>
                  <a:schemeClr val="tx1">
                    <a:lumMod val="75000"/>
                    <a:lumOff val="25000"/>
                  </a:schemeClr>
                </a:solidFill>
              </a:rPr>
            </a:br>
            <a:r>
              <a:rPr lang="en-US" sz="3200" dirty="0">
                <a:solidFill>
                  <a:schemeClr val="accent6">
                    <a:lumMod val="75000"/>
                  </a:schemeClr>
                </a:solidFill>
                <a:latin typeface="Andalus" panose="02020603050405020304" pitchFamily="18" charset="-78"/>
                <a:cs typeface="Andalus" panose="02020603050405020304" pitchFamily="18" charset="-78"/>
              </a:rPr>
              <a:t>MANAGERLAL</a:t>
            </a:r>
            <a:r>
              <a:rPr lang="ar-SA" sz="3200" dirty="0">
                <a:solidFill>
                  <a:schemeClr val="tx1">
                    <a:lumMod val="75000"/>
                    <a:lumOff val="25000"/>
                  </a:schemeClr>
                </a:solidFill>
                <a:latin typeface="Andalus" panose="02020603050405020304" pitchFamily="18" charset="-78"/>
                <a:cs typeface="Andalus" panose="02020603050405020304" pitchFamily="18" charset="-78"/>
              </a:rPr>
              <a:t> </a:t>
            </a:r>
            <a:r>
              <a:rPr lang="en-US" sz="3200" dirty="0">
                <a:solidFill>
                  <a:schemeClr val="tx1">
                    <a:lumMod val="75000"/>
                    <a:lumOff val="25000"/>
                  </a:schemeClr>
                </a:solidFill>
                <a:latin typeface="Andalus" panose="02020603050405020304" pitchFamily="18" charset="-78"/>
                <a:cs typeface="Andalus" panose="02020603050405020304" pitchFamily="18" charset="-78"/>
              </a:rPr>
              <a:t> accounting</a:t>
            </a:r>
            <a:endParaRPr lang="en-US" sz="3200"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175760" y="2609596"/>
            <a:ext cx="4013200" cy="2246884"/>
          </a:xfrm>
        </p:spPr>
        <p:txBody>
          <a:bodyPr/>
          <a:lstStyle/>
          <a:p>
            <a:pPr algn="r"/>
            <a:r>
              <a:rPr lang="ar-SA" sz="2400" dirty="0">
                <a:solidFill>
                  <a:srgbClr val="C00000"/>
                </a:solidFill>
                <a:latin typeface="Andalus" panose="02020603050405020304" pitchFamily="18" charset="-78"/>
                <a:cs typeface="Andalus" panose="02020603050405020304" pitchFamily="18" charset="-78"/>
              </a:rPr>
              <a:t>الكلية : الادارة والاقتصاد </a:t>
            </a:r>
          </a:p>
          <a:p>
            <a:pPr algn="r"/>
            <a:r>
              <a:rPr lang="ar-SA" sz="2400" dirty="0">
                <a:solidFill>
                  <a:srgbClr val="C00000"/>
                </a:solidFill>
                <a:latin typeface="Andalus" panose="02020603050405020304" pitchFamily="18" charset="-78"/>
                <a:cs typeface="Andalus" panose="02020603050405020304" pitchFamily="18" charset="-78"/>
              </a:rPr>
              <a:t>القسم : العلوم المالية والمصرفية </a:t>
            </a:r>
          </a:p>
          <a:p>
            <a:pPr algn="r"/>
            <a:r>
              <a:rPr lang="ar-SA" sz="2400" dirty="0">
                <a:solidFill>
                  <a:srgbClr val="C00000"/>
                </a:solidFill>
                <a:latin typeface="Andalus" panose="02020603050405020304" pitchFamily="18" charset="-78"/>
                <a:cs typeface="Andalus" panose="02020603050405020304" pitchFamily="18" charset="-78"/>
              </a:rPr>
              <a:t>المرحلة  : الرابعة</a:t>
            </a:r>
          </a:p>
          <a:p>
            <a:pPr algn="r"/>
            <a:r>
              <a:rPr lang="ar-SA" sz="2400" dirty="0">
                <a:solidFill>
                  <a:srgbClr val="C00000"/>
                </a:solidFill>
                <a:latin typeface="Andalus" panose="02020603050405020304" pitchFamily="18" charset="-78"/>
                <a:cs typeface="Andalus" panose="02020603050405020304" pitchFamily="18" charset="-78"/>
              </a:rPr>
              <a:t>رقم المحاضرة :( )</a:t>
            </a:r>
          </a:p>
          <a:p>
            <a:pPr algn="r"/>
            <a:r>
              <a:rPr lang="ar-SA" sz="2400" dirty="0">
                <a:solidFill>
                  <a:srgbClr val="C00000"/>
                </a:solidFill>
                <a:latin typeface="Andalus" panose="02020603050405020304" pitchFamily="18" charset="-78"/>
                <a:cs typeface="Andalus" panose="02020603050405020304" pitchFamily="18" charset="-78"/>
              </a:rPr>
              <a:t>السنة الدراسية: 2023-2024</a:t>
            </a:r>
            <a:endParaRPr lang="en-US" sz="2400" dirty="0">
              <a:solidFill>
                <a:srgbClr val="C00000"/>
              </a:solidFill>
              <a:latin typeface="Andalus" panose="02020603050405020304" pitchFamily="18" charset="-78"/>
              <a:cs typeface="Andalus" panose="02020603050405020304" pitchFamily="18" charset="-78"/>
            </a:endParaRPr>
          </a:p>
          <a:p>
            <a:endParaRPr lang="en-US" dirty="0"/>
          </a:p>
          <a:p>
            <a:endParaRPr lang="en-US" dirty="0"/>
          </a:p>
        </p:txBody>
      </p:sp>
    </p:spTree>
    <p:extLst>
      <p:ext uri="{BB962C8B-B14F-4D97-AF65-F5344CB8AC3E}">
        <p14:creationId xmlns:p14="http://schemas.microsoft.com/office/powerpoint/2010/main" val="2131568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5938FCA-721A-7715-EB92-712E3525970A}"/>
              </a:ext>
            </a:extLst>
          </p:cNvPr>
          <p:cNvSpPr>
            <a:spLocks noGrp="1"/>
          </p:cNvSpPr>
          <p:nvPr>
            <p:ph type="title"/>
          </p:nvPr>
        </p:nvSpPr>
        <p:spPr>
          <a:xfrm>
            <a:off x="3986784" y="246407"/>
            <a:ext cx="7217022" cy="768096"/>
          </a:xfrm>
        </p:spPr>
        <p:txBody>
          <a:bodyPr/>
          <a:lstStyle/>
          <a:p>
            <a:pPr algn="ctr" rtl="1"/>
            <a:r>
              <a:rPr lang="ar-IQ" dirty="0"/>
              <a:t>الحل: </a:t>
            </a:r>
            <a:endParaRPr lang="en-US" dirty="0"/>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F528774E-EA79-56F8-7316-A3098EE09359}"/>
                  </a:ext>
                </a:extLst>
              </p:cNvPr>
              <p:cNvSpPr>
                <a:spLocks noGrp="1"/>
              </p:cNvSpPr>
              <p:nvPr>
                <p:ph sz="quarter" idx="4"/>
              </p:nvPr>
            </p:nvSpPr>
            <p:spPr>
              <a:xfrm>
                <a:off x="3416969" y="1639503"/>
                <a:ext cx="8281202" cy="4511040"/>
              </a:xfrm>
            </p:spPr>
            <p:txBody>
              <a:bodyPr/>
              <a:lstStyle/>
              <a:p>
                <a:pPr marL="342900" lvl="0" indent="-342900" algn="just" rtl="1">
                  <a:lnSpc>
                    <a:spcPct val="115000"/>
                  </a:lnSpc>
                  <a:spcAft>
                    <a:spcPts val="1000"/>
                  </a:spcAft>
                  <a:buFont typeface="+mj-lt"/>
                  <a:buAutoNum type="arabicPeriod"/>
                </a:pPr>
                <a:r>
                  <a:rPr lang="ar-IQ" sz="2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مستوى النشاط لتحقيق ربح مستهدف معين بالوحدات= </a:t>
                </a:r>
                <a14:m>
                  <m:oMath xmlns:m="http://schemas.openxmlformats.org/officeDocument/2006/math">
                    <m:f>
                      <m:fPr>
                        <m:ctrlPr>
                          <a:rPr lang="en-US" sz="2000" b="1" i="1">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ctrlPr>
                      </m:fPr>
                      <m:num>
                        <m:r>
                          <a:rPr lang="ar-SA" sz="200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المستهدف</m:t>
                        </m:r>
                        <m:r>
                          <a:rPr lang="ar-SA" sz="200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 </m:t>
                        </m:r>
                        <m:r>
                          <a:rPr lang="ar-SA" sz="200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الربح</m:t>
                        </m:r>
                        <m:r>
                          <a:rPr lang="en-US" sz="2000" b="1">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 + </m:t>
                        </m:r>
                        <m:r>
                          <a:rPr lang="ar-SA" sz="200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الثابتة</m:t>
                        </m:r>
                        <m:r>
                          <a:rPr lang="ar-SA" sz="200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 </m:t>
                        </m:r>
                        <m:r>
                          <a:rPr lang="ar-SA" sz="200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التكاليف</m:t>
                        </m:r>
                        <m:r>
                          <a:rPr lang="ar-SA" sz="200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 </m:t>
                        </m:r>
                      </m:num>
                      <m:den>
                        <m:r>
                          <a:rPr lang="ar-SA" sz="200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المساهمة</m:t>
                        </m:r>
                        <m:r>
                          <a:rPr lang="ar-SA" sz="200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 </m:t>
                        </m:r>
                        <m:r>
                          <a:rPr lang="ar-SA" sz="200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عائد</m:t>
                        </m:r>
                        <m:r>
                          <a:rPr lang="ar-SA" sz="200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 </m:t>
                        </m:r>
                      </m:den>
                    </m:f>
                  </m:oMath>
                </a14:m>
                <a:r>
                  <a:rPr lang="en-US" sz="20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endParaRPr lang="en-US"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2000" b="1" i="1">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000" b="1" i="1">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𝟑𝟎𝟎𝟎𝟎</m:t>
                        </m:r>
                        <m:r>
                          <a:rPr lang="en-US" sz="2000" b="1">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 +</m:t>
                        </m:r>
                        <m:r>
                          <a:rPr lang="en-US" sz="2000" b="1" i="1">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𝟖𝟎𝟎𝟎𝟎</m:t>
                        </m:r>
                        <m:r>
                          <a:rPr lang="en-US" sz="200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 </m:t>
                        </m:r>
                      </m:num>
                      <m:den>
                        <m:r>
                          <a:rPr lang="en-US" sz="2000" b="1" i="1">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𝟐𝟎𝟎</m:t>
                        </m:r>
                        <m:r>
                          <a:rPr lang="en-US" sz="200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 </m:t>
                        </m:r>
                      </m:den>
                    </m:f>
                  </m:oMath>
                </a14:m>
                <a:r>
                  <a:rPr lang="ar-IQ"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 550 وحدة </a:t>
                </a:r>
              </a:p>
              <a:p>
                <a:pPr marL="0" indent="0" algn="just" rtl="1">
                  <a:lnSpc>
                    <a:spcPct val="115000"/>
                  </a:lnSpc>
                  <a:spcAft>
                    <a:spcPts val="1000"/>
                  </a:spcAft>
                  <a:buNone/>
                </a:pPr>
                <a:endParaRPr lang="en-US"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اما حجم النشاط بالمبالغ الذي يحقق الربح المستهدف = 550 × 500 = 275000 دينار</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او مستوى النشاط لتحقيق ربح مستهدف معين بالمبالغ = </a:t>
                </a:r>
                <a14:m>
                  <m:oMath xmlns:m="http://schemas.openxmlformats.org/officeDocument/2006/math">
                    <m:f>
                      <m:fPr>
                        <m:ctrlPr>
                          <a:rPr lang="en-US" sz="2000" b="1" i="1">
                            <a:effectLst/>
                            <a:latin typeface="Cambria Math" panose="02040503050406030204" pitchFamily="18" charset="0"/>
                            <a:ea typeface="Calibri" panose="020F0502020204030204" pitchFamily="34" charset="0"/>
                            <a:cs typeface="Arial" panose="020B0604020202020204" pitchFamily="34" charset="0"/>
                          </a:rPr>
                        </m:ctrlPr>
                      </m:fPr>
                      <m:num>
                        <m:r>
                          <a:rPr lang="ar-SA" sz="2000">
                            <a:effectLst/>
                            <a:latin typeface="Cambria Math" panose="02040503050406030204" pitchFamily="18" charset="0"/>
                            <a:ea typeface="Calibri" panose="020F0502020204030204" pitchFamily="34" charset="0"/>
                            <a:cs typeface="Arial" panose="020B0604020202020204" pitchFamily="34" charset="0"/>
                          </a:rPr>
                          <m:t>المستهدف</m:t>
                        </m:r>
                        <m:r>
                          <a:rPr lang="ar-SA" sz="2000">
                            <a:effectLst/>
                            <a:latin typeface="Cambria Math" panose="02040503050406030204" pitchFamily="18" charset="0"/>
                            <a:ea typeface="Calibri" panose="020F0502020204030204" pitchFamily="34" charset="0"/>
                            <a:cs typeface="Arial" panose="020B0604020202020204" pitchFamily="34" charset="0"/>
                          </a:rPr>
                          <m:t> </m:t>
                        </m:r>
                        <m:r>
                          <a:rPr lang="ar-SA" sz="2000">
                            <a:effectLst/>
                            <a:latin typeface="Cambria Math" panose="02040503050406030204" pitchFamily="18" charset="0"/>
                            <a:ea typeface="Calibri" panose="020F0502020204030204" pitchFamily="34" charset="0"/>
                            <a:cs typeface="Arial" panose="020B0604020202020204" pitchFamily="34" charset="0"/>
                          </a:rPr>
                          <m:t>الربح</m:t>
                        </m:r>
                        <m:r>
                          <a:rPr lang="en-US" sz="2000" b="1">
                            <a:effectLst/>
                            <a:latin typeface="Cambria Math" panose="02040503050406030204" pitchFamily="18" charset="0"/>
                            <a:ea typeface="Calibri" panose="020F0502020204030204" pitchFamily="34" charset="0"/>
                            <a:cs typeface="Arial" panose="020B0604020202020204" pitchFamily="34" charset="0"/>
                          </a:rPr>
                          <m:t> + </m:t>
                        </m:r>
                        <m:r>
                          <a:rPr lang="ar-SA" sz="2000">
                            <a:effectLst/>
                            <a:latin typeface="Cambria Math" panose="02040503050406030204" pitchFamily="18" charset="0"/>
                            <a:ea typeface="Calibri" panose="020F0502020204030204" pitchFamily="34" charset="0"/>
                            <a:cs typeface="Arial" panose="020B0604020202020204" pitchFamily="34" charset="0"/>
                          </a:rPr>
                          <m:t>الثابتة</m:t>
                        </m:r>
                        <m:r>
                          <a:rPr lang="ar-SA" sz="2000">
                            <a:effectLst/>
                            <a:latin typeface="Cambria Math" panose="02040503050406030204" pitchFamily="18" charset="0"/>
                            <a:ea typeface="Calibri" panose="020F0502020204030204" pitchFamily="34" charset="0"/>
                            <a:cs typeface="Arial" panose="020B0604020202020204" pitchFamily="34" charset="0"/>
                          </a:rPr>
                          <m:t> </m:t>
                        </m:r>
                        <m:r>
                          <a:rPr lang="ar-SA" sz="2000">
                            <a:effectLst/>
                            <a:latin typeface="Cambria Math" panose="02040503050406030204" pitchFamily="18" charset="0"/>
                            <a:ea typeface="Calibri" panose="020F0502020204030204" pitchFamily="34" charset="0"/>
                            <a:cs typeface="Arial" panose="020B0604020202020204" pitchFamily="34" charset="0"/>
                          </a:rPr>
                          <m:t>التكاليف</m:t>
                        </m:r>
                        <m:r>
                          <a:rPr lang="ar-SA" sz="2000">
                            <a:effectLst/>
                            <a:latin typeface="Cambria Math" panose="02040503050406030204" pitchFamily="18" charset="0"/>
                            <a:ea typeface="Calibri" panose="020F0502020204030204" pitchFamily="34" charset="0"/>
                            <a:cs typeface="Arial" panose="020B0604020202020204" pitchFamily="34" charset="0"/>
                          </a:rPr>
                          <m:t> </m:t>
                        </m:r>
                      </m:num>
                      <m:den>
                        <m:r>
                          <a:rPr lang="ar-SA" sz="2000">
                            <a:effectLst/>
                            <a:latin typeface="Cambria Math" panose="02040503050406030204" pitchFamily="18" charset="0"/>
                            <a:ea typeface="Calibri" panose="020F0502020204030204" pitchFamily="34" charset="0"/>
                            <a:cs typeface="Arial" panose="020B0604020202020204" pitchFamily="34" charset="0"/>
                          </a:rPr>
                          <m:t>عائدالمساهمة</m:t>
                        </m:r>
                        <m:r>
                          <a:rPr lang="ar-SA" sz="2000" b="1">
                            <a:effectLst/>
                            <a:latin typeface="Cambria Math" panose="02040503050406030204" pitchFamily="18" charset="0"/>
                            <a:ea typeface="Calibri" panose="020F0502020204030204" pitchFamily="34" charset="0"/>
                            <a:cs typeface="Cambria Math" panose="02040503050406030204" pitchFamily="18" charset="0"/>
                          </a:rPr>
                          <m:t> </m:t>
                        </m:r>
                        <m:r>
                          <a:rPr lang="ar-SA" sz="2000">
                            <a:effectLst/>
                            <a:latin typeface="Cambria Math" panose="02040503050406030204" pitchFamily="18" charset="0"/>
                            <a:ea typeface="Calibri" panose="020F0502020204030204" pitchFamily="34" charset="0"/>
                            <a:cs typeface="Arial" panose="020B0604020202020204" pitchFamily="34" charset="0"/>
                          </a:rPr>
                          <m:t>نسبة</m:t>
                        </m:r>
                        <m:r>
                          <a:rPr lang="ar-SA" sz="2000" b="1">
                            <a:effectLst/>
                            <a:latin typeface="Cambria Math" panose="02040503050406030204" pitchFamily="18" charset="0"/>
                            <a:ea typeface="Calibri" panose="020F0502020204030204" pitchFamily="34" charset="0"/>
                            <a:cs typeface="Cambria Math" panose="02040503050406030204" pitchFamily="18" charset="0"/>
                          </a:rPr>
                          <m:t> </m:t>
                        </m:r>
                      </m:den>
                    </m:f>
                  </m:oMath>
                </a14:m>
                <a:r>
                  <a:rPr lang="ar-IQ" sz="2000" b="1" dirty="0">
                    <a:effectLst/>
                    <a:latin typeface="Calibri" panose="020F0502020204030204" pitchFamily="34"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2000" b="1" i="1">
                            <a:effectLst/>
                            <a:latin typeface="Cambria Math" panose="02040503050406030204" pitchFamily="18" charset="0"/>
                            <a:ea typeface="Calibri" panose="020F0502020204030204" pitchFamily="34" charset="0"/>
                            <a:cs typeface="Arial" panose="020B0604020202020204" pitchFamily="34" charset="0"/>
                          </a:rPr>
                        </m:ctrlPr>
                      </m:fPr>
                      <m:num>
                        <m:r>
                          <a:rPr lang="en-US" sz="2000" b="1" i="1">
                            <a:effectLst/>
                            <a:latin typeface="Cambria Math" panose="02040503050406030204" pitchFamily="18" charset="0"/>
                            <a:ea typeface="Calibri" panose="020F0502020204030204" pitchFamily="34" charset="0"/>
                            <a:cs typeface="Arial" panose="020B0604020202020204" pitchFamily="34" charset="0"/>
                          </a:rPr>
                          <m:t>𝟑𝟎𝟎𝟎𝟎</m:t>
                        </m:r>
                        <m:r>
                          <a:rPr lang="en-US" sz="2000" b="1">
                            <a:effectLst/>
                            <a:latin typeface="Cambria Math" panose="02040503050406030204" pitchFamily="18" charset="0"/>
                            <a:ea typeface="Calibri" panose="020F0502020204030204" pitchFamily="34" charset="0"/>
                            <a:cs typeface="Arial" panose="020B0604020202020204" pitchFamily="34" charset="0"/>
                          </a:rPr>
                          <m:t> +</m:t>
                        </m:r>
                        <m:r>
                          <a:rPr lang="en-US" sz="2000" b="1" i="1">
                            <a:effectLst/>
                            <a:latin typeface="Cambria Math" panose="02040503050406030204" pitchFamily="18" charset="0"/>
                            <a:ea typeface="Calibri" panose="020F0502020204030204" pitchFamily="34" charset="0"/>
                            <a:cs typeface="Arial" panose="020B0604020202020204" pitchFamily="34" charset="0"/>
                          </a:rPr>
                          <m:t>𝟖𝟎𝟎𝟎𝟎</m:t>
                        </m:r>
                        <m:r>
                          <a:rPr lang="en-US" sz="2000">
                            <a:effectLst/>
                            <a:latin typeface="Cambria Math" panose="02040503050406030204" pitchFamily="18" charset="0"/>
                            <a:ea typeface="Calibri" panose="020F0502020204030204" pitchFamily="34" charset="0"/>
                            <a:cs typeface="Arial" panose="020B0604020202020204" pitchFamily="34" charset="0"/>
                          </a:rPr>
                          <m:t> </m:t>
                        </m:r>
                      </m:num>
                      <m:den>
                        <m:r>
                          <a:rPr lang="en-US" sz="2000" b="1">
                            <a:effectLst/>
                            <a:latin typeface="Cambria Math" panose="02040503050406030204" pitchFamily="18" charset="0"/>
                            <a:ea typeface="Calibri" panose="020F0502020204030204" pitchFamily="34" charset="0"/>
                            <a:cs typeface="Arial" panose="020B0604020202020204" pitchFamily="34" charset="0"/>
                          </a:rPr>
                          <m:t>%</m:t>
                        </m:r>
                        <m:r>
                          <a:rPr lang="en-US" sz="2000" b="1" i="1">
                            <a:effectLst/>
                            <a:latin typeface="Cambria Math" panose="02040503050406030204" pitchFamily="18" charset="0"/>
                            <a:ea typeface="Calibri" panose="020F0502020204030204" pitchFamily="34" charset="0"/>
                            <a:cs typeface="Arial" panose="020B0604020202020204" pitchFamily="34" charset="0"/>
                          </a:rPr>
                          <m:t>𝟒𝟎</m:t>
                        </m:r>
                        <m:r>
                          <a:rPr lang="en-US" sz="2000">
                            <a:effectLst/>
                            <a:latin typeface="Cambria Math" panose="02040503050406030204" pitchFamily="18" charset="0"/>
                            <a:ea typeface="Calibri" panose="020F0502020204030204" pitchFamily="34" charset="0"/>
                            <a:cs typeface="Arial" panose="020B0604020202020204" pitchFamily="34" charset="0"/>
                          </a:rPr>
                          <m:t> </m:t>
                        </m:r>
                      </m:den>
                    </m:f>
                  </m:oMath>
                </a14:m>
                <a:r>
                  <a:rPr lang="ar-IQ" sz="2000" b="1" dirty="0">
                    <a:effectLst/>
                    <a:latin typeface="Calibri" panose="020F0502020204030204" pitchFamily="34" charset="0"/>
                    <a:ea typeface="Calibri" panose="020F0502020204030204" pitchFamily="34" charset="0"/>
                    <a:cs typeface="Arial" panose="020B0604020202020204" pitchFamily="34" charset="0"/>
                  </a:rPr>
                  <a:t>     =  275000 دينار</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sz="1600" dirty="0"/>
              </a:p>
            </p:txBody>
          </p:sp>
        </mc:Choice>
        <mc:Fallback xmlns="">
          <p:sp>
            <p:nvSpPr>
              <p:cNvPr id="11" name="Content Placeholder 10">
                <a:extLst>
                  <a:ext uri="{FF2B5EF4-FFF2-40B4-BE49-F238E27FC236}">
                    <a16:creationId xmlns:a16="http://schemas.microsoft.com/office/drawing/2014/main" id="{F528774E-EA79-56F8-7316-A3098EE09359}"/>
                  </a:ext>
                </a:extLst>
              </p:cNvPr>
              <p:cNvSpPr>
                <a:spLocks noGrp="1" noRot="1" noChangeAspect="1" noMove="1" noResize="1" noEditPoints="1" noAdjustHandles="1" noChangeArrowheads="1" noChangeShapeType="1" noTextEdit="1"/>
              </p:cNvSpPr>
              <p:nvPr>
                <p:ph sz="quarter" idx="4"/>
              </p:nvPr>
            </p:nvSpPr>
            <p:spPr>
              <a:xfrm>
                <a:off x="3416969" y="1639503"/>
                <a:ext cx="8281202" cy="4511040"/>
              </a:xfrm>
              <a:blipFill>
                <a:blip r:embed="rId2"/>
                <a:stretch>
                  <a:fillRect r="-1399"/>
                </a:stretch>
              </a:blipFill>
            </p:spPr>
            <p:txBody>
              <a:bodyPr/>
              <a:lstStyle/>
              <a:p>
                <a:r>
                  <a:rPr lang="en-US">
                    <a:noFill/>
                  </a:rPr>
                  <a:t> </a:t>
                </a:r>
              </a:p>
            </p:txBody>
          </p:sp>
        </mc:Fallback>
      </mc:AlternateContent>
    </p:spTree>
    <p:extLst>
      <p:ext uri="{BB962C8B-B14F-4D97-AF65-F5344CB8AC3E}">
        <p14:creationId xmlns:p14="http://schemas.microsoft.com/office/powerpoint/2010/main" val="56121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arn(inVertical)">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8C71E2-BF1E-0E01-9C88-8EB0D58E0B9A}"/>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smtClean="0"/>
              <a:t>11</a:t>
            </a:fld>
            <a:endParaRPr lang="en-US" dirty="0"/>
          </a:p>
        </p:txBody>
      </p:sp>
      <p:graphicFrame>
        <p:nvGraphicFramePr>
          <p:cNvPr id="9" name="Table 8">
            <a:extLst>
              <a:ext uri="{FF2B5EF4-FFF2-40B4-BE49-F238E27FC236}">
                <a16:creationId xmlns:a16="http://schemas.microsoft.com/office/drawing/2014/main" id="{507ADC7D-CD74-3216-23A4-CAB476150CCF}"/>
              </a:ext>
            </a:extLst>
          </p:cNvPr>
          <p:cNvGraphicFramePr>
            <a:graphicFrameLocks noGrp="1"/>
          </p:cNvGraphicFramePr>
          <p:nvPr>
            <p:extLst>
              <p:ext uri="{D42A27DB-BD31-4B8C-83A1-F6EECF244321}">
                <p14:modId xmlns:p14="http://schemas.microsoft.com/office/powerpoint/2010/main" val="2953711171"/>
              </p:ext>
            </p:extLst>
          </p:nvPr>
        </p:nvGraphicFramePr>
        <p:xfrm>
          <a:off x="3003083" y="1496729"/>
          <a:ext cx="5168765" cy="4904071"/>
        </p:xfrm>
        <a:graphic>
          <a:graphicData uri="http://schemas.openxmlformats.org/drawingml/2006/table">
            <a:tbl>
              <a:tblPr rtl="1" firstRow="1" firstCol="1" bandRow="1">
                <a:tableStyleId>{F5AB1C69-6EDB-4FF4-983F-18BD219EF322}</a:tableStyleId>
              </a:tblPr>
              <a:tblGrid>
                <a:gridCol w="1455808">
                  <a:extLst>
                    <a:ext uri="{9D8B030D-6E8A-4147-A177-3AD203B41FA5}">
                      <a16:colId xmlns:a16="http://schemas.microsoft.com/office/drawing/2014/main" val="231236878"/>
                    </a:ext>
                  </a:extLst>
                </a:gridCol>
                <a:gridCol w="1278020">
                  <a:extLst>
                    <a:ext uri="{9D8B030D-6E8A-4147-A177-3AD203B41FA5}">
                      <a16:colId xmlns:a16="http://schemas.microsoft.com/office/drawing/2014/main" val="3298537400"/>
                    </a:ext>
                  </a:extLst>
                </a:gridCol>
                <a:gridCol w="979129">
                  <a:extLst>
                    <a:ext uri="{9D8B030D-6E8A-4147-A177-3AD203B41FA5}">
                      <a16:colId xmlns:a16="http://schemas.microsoft.com/office/drawing/2014/main" val="2037091087"/>
                    </a:ext>
                  </a:extLst>
                </a:gridCol>
                <a:gridCol w="1455808">
                  <a:extLst>
                    <a:ext uri="{9D8B030D-6E8A-4147-A177-3AD203B41FA5}">
                      <a16:colId xmlns:a16="http://schemas.microsoft.com/office/drawing/2014/main" val="192632346"/>
                    </a:ext>
                  </a:extLst>
                </a:gridCol>
              </a:tblGrid>
              <a:tr h="685867">
                <a:tc gridSpan="4">
                  <a:txBody>
                    <a:bodyPr/>
                    <a:lstStyle/>
                    <a:p>
                      <a:pPr algn="ctr" rtl="1">
                        <a:lnSpc>
                          <a:spcPct val="115000"/>
                        </a:lnSpc>
                        <a:spcAft>
                          <a:spcPts val="1000"/>
                        </a:spcAft>
                      </a:pPr>
                      <a:r>
                        <a:rPr lang="ar-IQ" sz="1800" b="1" dirty="0">
                          <a:effectLst>
                            <a:outerShdw blurRad="38100" dist="38100" dir="2700000" algn="tl">
                              <a:srgbClr val="000000">
                                <a:alpha val="43137"/>
                              </a:srgbClr>
                            </a:outerShdw>
                          </a:effectLst>
                        </a:rPr>
                        <a:t>الوضع الحالي</a:t>
                      </a:r>
                      <a:endPar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6499891"/>
                  </a:ext>
                </a:extLst>
              </a:tr>
              <a:tr h="720201">
                <a:tc>
                  <a:txBody>
                    <a:bodyPr/>
                    <a:lstStyle/>
                    <a:p>
                      <a:pPr algn="ctr" rtl="1">
                        <a:lnSpc>
                          <a:spcPct val="115000"/>
                        </a:lnSpc>
                        <a:spcAft>
                          <a:spcPts val="1000"/>
                        </a:spcAft>
                      </a:pPr>
                      <a:r>
                        <a:rPr lang="ar-IQ" sz="1800" b="1" dirty="0">
                          <a:effectLst>
                            <a:outerShdw blurRad="38100" dist="38100" dir="2700000" algn="tl">
                              <a:srgbClr val="000000">
                                <a:alpha val="43137"/>
                              </a:srgbClr>
                            </a:outerShdw>
                          </a:effectLst>
                        </a:rPr>
                        <a:t>البيان</a:t>
                      </a:r>
                      <a:endPar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dirty="0">
                          <a:effectLst>
                            <a:outerShdw blurRad="38100" dist="38100" dir="2700000" algn="tl">
                              <a:srgbClr val="000000">
                                <a:alpha val="43137"/>
                              </a:srgbClr>
                            </a:outerShdw>
                          </a:effectLst>
                        </a:rPr>
                        <a:t>وحدة واحدة</a:t>
                      </a:r>
                      <a:endPar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النسبة %</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مج (550) وحدة</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28856275"/>
                  </a:ext>
                </a:extLst>
              </a:tr>
              <a:tr h="685867">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المبيعات</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dirty="0">
                          <a:effectLst>
                            <a:outerShdw blurRad="38100" dist="38100" dir="2700000" algn="tl">
                              <a:srgbClr val="000000">
                                <a:alpha val="43137"/>
                              </a:srgbClr>
                            </a:outerShdw>
                          </a:effectLst>
                        </a:rPr>
                        <a:t>550</a:t>
                      </a:r>
                      <a:endPar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100%</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275000</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38187155"/>
                  </a:ext>
                </a:extLst>
              </a:tr>
              <a:tr h="720201">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-التكاليف المتغيرة</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dirty="0">
                          <a:effectLst>
                            <a:outerShdw blurRad="38100" dist="38100" dir="2700000" algn="tl">
                              <a:srgbClr val="000000">
                                <a:alpha val="43137"/>
                              </a:srgbClr>
                            </a:outerShdw>
                          </a:effectLst>
                        </a:rPr>
                        <a:t>(300)</a:t>
                      </a:r>
                      <a:endPar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60%</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(165,000)</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07417482"/>
                  </a:ext>
                </a:extLst>
              </a:tr>
              <a:tr h="685867">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عائد المساهمة</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dirty="0">
                          <a:effectLst>
                            <a:outerShdw blurRad="38100" dist="38100" dir="2700000" algn="tl">
                              <a:srgbClr val="000000">
                                <a:alpha val="43137"/>
                              </a:srgbClr>
                            </a:outerShdw>
                          </a:effectLst>
                        </a:rPr>
                        <a:t>200</a:t>
                      </a:r>
                      <a:endPar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40%</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11,000</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02200718"/>
                  </a:ext>
                </a:extLst>
              </a:tr>
              <a:tr h="720201">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 التكاليف الثابتة</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dirty="0">
                          <a:effectLst>
                            <a:outerShdw blurRad="38100" dist="38100" dir="2700000" algn="tl">
                              <a:srgbClr val="000000">
                                <a:alpha val="43137"/>
                              </a:srgbClr>
                            </a:outerShdw>
                          </a:effectLst>
                        </a:rPr>
                        <a:t> </a:t>
                      </a:r>
                      <a:endPar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dirty="0">
                          <a:effectLst>
                            <a:outerShdw blurRad="38100" dist="38100" dir="2700000" algn="tl">
                              <a:srgbClr val="000000">
                                <a:alpha val="43137"/>
                              </a:srgbClr>
                            </a:outerShdw>
                          </a:effectLst>
                        </a:rPr>
                        <a:t> </a:t>
                      </a:r>
                      <a:endPar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(80,000)</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72521174"/>
                  </a:ext>
                </a:extLst>
              </a:tr>
              <a:tr h="685867">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صافي الدخل</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a:effectLst>
                            <a:outerShdw blurRad="38100" dist="38100" dir="2700000" algn="tl">
                              <a:srgbClr val="000000">
                                <a:alpha val="43137"/>
                              </a:srgbClr>
                            </a:outerShdw>
                          </a:effectLst>
                        </a:rPr>
                        <a:t> </a:t>
                      </a:r>
                      <a:endParaRPr lang="en-US" sz="1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dirty="0">
                          <a:effectLst>
                            <a:outerShdw blurRad="38100" dist="38100" dir="2700000" algn="tl">
                              <a:srgbClr val="000000">
                                <a:alpha val="43137"/>
                              </a:srgbClr>
                            </a:outerShdw>
                          </a:effectLst>
                        </a:rPr>
                        <a:t> </a:t>
                      </a:r>
                      <a:endPar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IQ" sz="1800" b="1" dirty="0">
                          <a:effectLst>
                            <a:outerShdw blurRad="38100" dist="38100" dir="2700000" algn="tl">
                              <a:srgbClr val="000000">
                                <a:alpha val="43137"/>
                              </a:srgbClr>
                            </a:outerShdw>
                          </a:effectLst>
                        </a:rPr>
                        <a:t>30000</a:t>
                      </a:r>
                      <a:endPar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30649289"/>
                  </a:ext>
                </a:extLst>
              </a:tr>
            </a:tbl>
          </a:graphicData>
        </a:graphic>
      </p:graphicFrame>
      <p:sp>
        <p:nvSpPr>
          <p:cNvPr id="10" name="Rectangle 1">
            <a:extLst>
              <a:ext uri="{FF2B5EF4-FFF2-40B4-BE49-F238E27FC236}">
                <a16:creationId xmlns:a16="http://schemas.microsoft.com/office/drawing/2014/main" id="{A30D9163-5846-44C4-447D-D0175B561D81}"/>
              </a:ext>
            </a:extLst>
          </p:cNvPr>
          <p:cNvSpPr>
            <a:spLocks noGrp="1" noChangeArrowheads="1"/>
          </p:cNvSpPr>
          <p:nvPr>
            <p:ph type="title"/>
          </p:nvPr>
        </p:nvSpPr>
        <p:spPr bwMode="auto">
          <a:xfrm>
            <a:off x="3003083" y="341781"/>
            <a:ext cx="446612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ar-IQ" altLang="en-US" sz="3200" b="1" i="0" u="none" strike="noStrike" cap="none" normalizeH="0" baseline="0" dirty="0">
                <a:ln>
                  <a:noFill/>
                </a:ln>
                <a:solidFill>
                  <a:schemeClr val="accent6">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rPr>
              <a:t>كشف الدخل المقارن </a:t>
            </a:r>
            <a:endParaRPr kumimoji="0" lang="en-US" altLang="en-US" sz="1400" b="0" i="0" u="none" strike="noStrike" cap="none" normalizeH="0" baseline="0" dirty="0">
              <a:ln>
                <a:noFill/>
              </a:ln>
              <a:solidFill>
                <a:schemeClr val="accent6">
                  <a:lumMod val="60000"/>
                  <a:lumOff val="40000"/>
                </a:schemeClr>
              </a:solidFill>
              <a:effectLst/>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accent6">
                  <a:lumMod val="60000"/>
                  <a:lumOff val="4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79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3B4EA81A-37FE-3262-DCAB-832D11F8A666}"/>
                  </a:ext>
                </a:extLst>
              </p:cNvPr>
              <p:cNvSpPr>
                <a:spLocks noGrp="1"/>
              </p:cNvSpPr>
              <p:nvPr>
                <p:ph type="ctrTitle"/>
              </p:nvPr>
            </p:nvSpPr>
            <p:spPr>
              <a:xfrm>
                <a:off x="0" y="413886"/>
                <a:ext cx="7478829" cy="5938787"/>
              </a:xfrm>
            </p:spPr>
            <p:txBody>
              <a:bodyPr/>
              <a:lstStyle/>
              <a:p>
                <a:pPr marL="342900" lvl="0" indent="-342900" algn="r" rtl="1">
                  <a:lnSpc>
                    <a:spcPct val="115000"/>
                  </a:lnSpc>
                  <a:spcAft>
                    <a:spcPts val="1000"/>
                  </a:spcAft>
                </a:pPr>
                <a:r>
                  <a:rPr lang="ar-IQ" sz="19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هامش الامان (بالوحدت) = حجم المبيعات المخططة (بالوحدات) – حجم التعادل (بالوحدات)</a:t>
                </a:r>
                <a:br>
                  <a:rPr lang="en-US" sz="19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br>
                <a:r>
                  <a:rPr lang="ar-IQ" sz="19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a:t>
                </a:r>
                <a:r>
                  <a:rPr lang="ar-IQ" sz="19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800 – 400 = 400 وحدة</a:t>
                </a:r>
                <a:br>
                  <a:rPr lang="ar-IQ" sz="1800" b="1"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ar-IQ" sz="2000" b="1" dirty="0">
                    <a:effectLst/>
                    <a:latin typeface="Calibri" panose="020F0502020204030204" pitchFamily="34" charset="0"/>
                    <a:ea typeface="Calibri" panose="020F0502020204030204" pitchFamily="34" charset="0"/>
                    <a:cs typeface="Arial" panose="020B0604020202020204" pitchFamily="34" charset="0"/>
                  </a:rPr>
                  <a:t>نسبة هامش الامان =  </a:t>
                </a:r>
                <a14:m>
                  <m:oMath xmlns:m="http://schemas.openxmlformats.org/officeDocument/2006/math">
                    <m:f>
                      <m:fPr>
                        <m:ctrlPr>
                          <a:rPr lang="en-US" sz="2000" b="1" i="1">
                            <a:effectLst/>
                            <a:latin typeface="Cambria Math" panose="02040503050406030204" pitchFamily="18" charset="0"/>
                            <a:ea typeface="Calibri" panose="020F0502020204030204" pitchFamily="34" charset="0"/>
                            <a:cs typeface="Arial" panose="020B0604020202020204" pitchFamily="34" charset="0"/>
                          </a:rPr>
                        </m:ctrlPr>
                      </m:fPr>
                      <m:num>
                        <m:d>
                          <m:dPr>
                            <m:ctrlPr>
                              <a:rPr lang="en-US" sz="2000" b="1" i="1">
                                <a:effectLst/>
                                <a:latin typeface="Cambria Math" panose="02040503050406030204" pitchFamily="18" charset="0"/>
                                <a:ea typeface="Calibri" panose="020F0502020204030204" pitchFamily="34" charset="0"/>
                                <a:cs typeface="Arial" panose="020B0604020202020204" pitchFamily="34" charset="0"/>
                              </a:rPr>
                            </m:ctrlPr>
                          </m:dPr>
                          <m:e>
                            <m:r>
                              <a:rPr lang="ar-SA" sz="2000">
                                <a:effectLst/>
                                <a:latin typeface="Cambria Math" panose="02040503050406030204" pitchFamily="18" charset="0"/>
                                <a:ea typeface="Calibri" panose="020F0502020204030204" pitchFamily="34" charset="0"/>
                                <a:cs typeface="Arial" panose="020B0604020202020204" pitchFamily="34" charset="0"/>
                              </a:rPr>
                              <m:t>بالوحدات</m:t>
                            </m:r>
                            <m:r>
                              <a:rPr lang="ar-SA" sz="2000">
                                <a:effectLst/>
                                <a:latin typeface="Cambria Math" panose="02040503050406030204" pitchFamily="18" charset="0"/>
                                <a:ea typeface="Calibri" panose="020F0502020204030204" pitchFamily="34" charset="0"/>
                                <a:cs typeface="Arial" panose="020B0604020202020204" pitchFamily="34" charset="0"/>
                              </a:rPr>
                              <m:t> </m:t>
                            </m:r>
                          </m:e>
                        </m:d>
                        <m:r>
                          <a:rPr lang="ar-SA" sz="2000">
                            <a:effectLst/>
                            <a:latin typeface="Cambria Math" panose="02040503050406030204" pitchFamily="18" charset="0"/>
                            <a:ea typeface="Calibri" panose="020F0502020204030204" pitchFamily="34" charset="0"/>
                            <a:cs typeface="Arial" panose="020B0604020202020204" pitchFamily="34" charset="0"/>
                          </a:rPr>
                          <m:t>الامان</m:t>
                        </m:r>
                        <m:r>
                          <a:rPr lang="ar-SA" sz="2000" b="1">
                            <a:effectLst/>
                            <a:latin typeface="Cambria Math" panose="02040503050406030204" pitchFamily="18" charset="0"/>
                            <a:ea typeface="Calibri" panose="020F0502020204030204" pitchFamily="34" charset="0"/>
                            <a:cs typeface="Cambria Math" panose="02040503050406030204" pitchFamily="18" charset="0"/>
                          </a:rPr>
                          <m:t> </m:t>
                        </m:r>
                        <m:r>
                          <a:rPr lang="ar-SA" sz="2000">
                            <a:effectLst/>
                            <a:latin typeface="Cambria Math" panose="02040503050406030204" pitchFamily="18" charset="0"/>
                            <a:ea typeface="Calibri" panose="020F0502020204030204" pitchFamily="34" charset="0"/>
                            <a:cs typeface="Arial" panose="020B0604020202020204" pitchFamily="34" charset="0"/>
                          </a:rPr>
                          <m:t>هامش</m:t>
                        </m:r>
                        <m:r>
                          <a:rPr lang="ar-SA" sz="2000">
                            <a:effectLst/>
                            <a:latin typeface="Cambria Math" panose="02040503050406030204" pitchFamily="18" charset="0"/>
                            <a:ea typeface="Calibri" panose="020F0502020204030204" pitchFamily="34" charset="0"/>
                            <a:cs typeface="Arial" panose="020B0604020202020204" pitchFamily="34" charset="0"/>
                          </a:rPr>
                          <m:t> </m:t>
                        </m:r>
                      </m:num>
                      <m:den>
                        <m:d>
                          <m:dPr>
                            <m:ctrlPr>
                              <a:rPr lang="en-US" sz="2000" b="1" i="1">
                                <a:effectLst/>
                                <a:latin typeface="Cambria Math" panose="02040503050406030204" pitchFamily="18" charset="0"/>
                                <a:ea typeface="Calibri" panose="020F0502020204030204" pitchFamily="34" charset="0"/>
                                <a:cs typeface="Arial" panose="020B0604020202020204" pitchFamily="34" charset="0"/>
                              </a:rPr>
                            </m:ctrlPr>
                          </m:dPr>
                          <m:e>
                            <m:r>
                              <a:rPr lang="ar-SA" sz="2000">
                                <a:effectLst/>
                                <a:latin typeface="Cambria Math" panose="02040503050406030204" pitchFamily="18" charset="0"/>
                                <a:ea typeface="Calibri" panose="020F0502020204030204" pitchFamily="34" charset="0"/>
                                <a:cs typeface="Arial" panose="020B0604020202020204" pitchFamily="34" charset="0"/>
                              </a:rPr>
                              <m:t>بالوحدات</m:t>
                            </m:r>
                          </m:e>
                        </m:d>
                        <m:d>
                          <m:dPr>
                            <m:ctrlPr>
                              <a:rPr lang="en-US" sz="2000" b="1" i="1">
                                <a:effectLst/>
                                <a:latin typeface="Cambria Math" panose="02040503050406030204" pitchFamily="18" charset="0"/>
                                <a:ea typeface="Calibri" panose="020F0502020204030204" pitchFamily="34" charset="0"/>
                                <a:cs typeface="Arial" panose="020B0604020202020204" pitchFamily="34" charset="0"/>
                              </a:rPr>
                            </m:ctrlPr>
                          </m:dPr>
                          <m:e>
                            <m:r>
                              <a:rPr lang="ar-SA" sz="2000">
                                <a:effectLst/>
                                <a:latin typeface="Cambria Math" panose="02040503050406030204" pitchFamily="18" charset="0"/>
                                <a:ea typeface="Calibri" panose="020F0502020204030204" pitchFamily="34" charset="0"/>
                                <a:cs typeface="Arial" panose="020B0604020202020204" pitchFamily="34" charset="0"/>
                              </a:rPr>
                              <m:t>الفعلية</m:t>
                            </m:r>
                            <m:r>
                              <a:rPr lang="ar-SA" sz="2000">
                                <a:effectLst/>
                                <a:latin typeface="Cambria Math" panose="02040503050406030204" pitchFamily="18" charset="0"/>
                                <a:ea typeface="Calibri" panose="020F0502020204030204" pitchFamily="34" charset="0"/>
                                <a:cs typeface="Arial" panose="020B0604020202020204" pitchFamily="34" charset="0"/>
                              </a:rPr>
                              <m:t> </m:t>
                            </m:r>
                            <m:r>
                              <a:rPr lang="ar-SA" sz="2000">
                                <a:effectLst/>
                                <a:latin typeface="Cambria Math" panose="02040503050406030204" pitchFamily="18" charset="0"/>
                                <a:ea typeface="Calibri" panose="020F0502020204030204" pitchFamily="34" charset="0"/>
                                <a:cs typeface="Arial" panose="020B0604020202020204" pitchFamily="34" charset="0"/>
                              </a:rPr>
                              <m:t>او</m:t>
                            </m:r>
                          </m:e>
                        </m:d>
                        <m:r>
                          <a:rPr lang="ar-SA" sz="2000">
                            <a:effectLst/>
                            <a:latin typeface="Cambria Math" panose="02040503050406030204" pitchFamily="18" charset="0"/>
                            <a:ea typeface="Calibri" panose="020F0502020204030204" pitchFamily="34" charset="0"/>
                            <a:cs typeface="Arial" panose="020B0604020202020204" pitchFamily="34" charset="0"/>
                          </a:rPr>
                          <m:t>المخططة</m:t>
                        </m:r>
                        <m:r>
                          <a:rPr lang="ar-SA" sz="2000" b="1">
                            <a:effectLst/>
                            <a:latin typeface="Cambria Math" panose="02040503050406030204" pitchFamily="18" charset="0"/>
                            <a:ea typeface="Calibri" panose="020F0502020204030204" pitchFamily="34" charset="0"/>
                            <a:cs typeface="Cambria Math" panose="02040503050406030204" pitchFamily="18" charset="0"/>
                          </a:rPr>
                          <m:t> </m:t>
                        </m:r>
                        <m:r>
                          <a:rPr lang="ar-SA" sz="2000">
                            <a:effectLst/>
                            <a:latin typeface="Cambria Math" panose="02040503050406030204" pitchFamily="18" charset="0"/>
                            <a:ea typeface="Calibri" panose="020F0502020204030204" pitchFamily="34" charset="0"/>
                            <a:cs typeface="Arial" panose="020B0604020202020204" pitchFamily="34" charset="0"/>
                          </a:rPr>
                          <m:t>المبيعات</m:t>
                        </m:r>
                        <m:r>
                          <a:rPr lang="ar-SA" sz="2000">
                            <a:effectLst/>
                            <a:latin typeface="Cambria Math" panose="02040503050406030204" pitchFamily="18" charset="0"/>
                            <a:ea typeface="Calibri" panose="020F0502020204030204" pitchFamily="34" charset="0"/>
                            <a:cs typeface="Arial" panose="020B0604020202020204" pitchFamily="34" charset="0"/>
                          </a:rPr>
                          <m:t> </m:t>
                        </m:r>
                        <m:r>
                          <a:rPr lang="ar-SA" sz="2000">
                            <a:effectLst/>
                            <a:latin typeface="Cambria Math" panose="02040503050406030204" pitchFamily="18" charset="0"/>
                            <a:ea typeface="Calibri" panose="020F0502020204030204" pitchFamily="34" charset="0"/>
                            <a:cs typeface="Arial" panose="020B0604020202020204" pitchFamily="34" charset="0"/>
                          </a:rPr>
                          <m:t>حجم</m:t>
                        </m:r>
                      </m:den>
                    </m:f>
                  </m:oMath>
                </a14:m>
                <a:r>
                  <a:rPr lang="ar-IQ" sz="2000" b="1" dirty="0">
                    <a:effectLst/>
                    <a:latin typeface="Calibri" panose="020F0502020204030204" pitchFamily="34" charset="0"/>
                    <a:ea typeface="Calibri" panose="020F0502020204030204" pitchFamily="34" charset="0"/>
                    <a:cs typeface="Arial" panose="020B0604020202020204" pitchFamily="34" charset="0"/>
                  </a:rPr>
                  <a:t>  × 100 </a:t>
                </a:r>
                <a:br>
                  <a:rPr lang="en-US" sz="2000" dirty="0">
                    <a:effectLst/>
                    <a:latin typeface="Calibri" panose="020F0502020204030204" pitchFamily="34" charset="0"/>
                    <a:ea typeface="Calibri" panose="020F0502020204030204" pitchFamily="34" charset="0"/>
                    <a:cs typeface="Arial" panose="020B0604020202020204" pitchFamily="34" charset="0"/>
                  </a:rPr>
                </a:br>
                <a:r>
                  <a:rPr lang="ar-IQ" sz="2000" dirty="0">
                    <a:effectLst/>
                    <a:latin typeface="Calibri" panose="020F0502020204030204" pitchFamily="34" charset="0"/>
                    <a:ea typeface="Calibri" panose="020F0502020204030204" pitchFamily="34" charset="0"/>
                    <a:cs typeface="Arial" panose="020B0604020202020204" pitchFamily="34" charset="0"/>
                  </a:rPr>
                  <a:t> </a:t>
                </a:r>
                <a:r>
                  <a:rPr lang="ar-IQ" sz="2000" b="1" dirty="0">
                    <a:effectLst/>
                    <a:latin typeface="Calibri" panose="020F0502020204030204" pitchFamily="34" charset="0"/>
                    <a:ea typeface="Calibri" panose="020F0502020204030204" pitchFamily="34" charset="0"/>
                    <a:cs typeface="Arial" panose="020B0604020202020204" pitchFamily="34" charset="0"/>
                  </a:rPr>
                  <a:t>نسبة هامش الامان =  </a:t>
                </a:r>
                <a14:m>
                  <m:oMath xmlns:m="http://schemas.openxmlformats.org/officeDocument/2006/math">
                    <m:f>
                      <m:fPr>
                        <m:ctrlPr>
                          <a:rPr lang="en-US" sz="2000" b="1" i="1">
                            <a:effectLst/>
                            <a:latin typeface="Cambria Math" panose="02040503050406030204" pitchFamily="18" charset="0"/>
                            <a:ea typeface="Calibri" panose="020F0502020204030204" pitchFamily="34" charset="0"/>
                            <a:cs typeface="Arial" panose="020B0604020202020204" pitchFamily="34" charset="0"/>
                          </a:rPr>
                        </m:ctrlPr>
                      </m:fPr>
                      <m:num>
                        <m:r>
                          <a:rPr lang="en-US" sz="2000" b="1" i="1">
                            <a:effectLst/>
                            <a:latin typeface="Cambria Math" panose="02040503050406030204" pitchFamily="18" charset="0"/>
                            <a:ea typeface="Calibri" panose="020F0502020204030204" pitchFamily="34" charset="0"/>
                            <a:cs typeface="Arial" panose="020B0604020202020204" pitchFamily="34" charset="0"/>
                          </a:rPr>
                          <m:t>𝟒𝟎𝟎</m:t>
                        </m:r>
                        <m:r>
                          <a:rPr lang="en-US" sz="2000" b="1">
                            <a:effectLst/>
                            <a:latin typeface="Cambria Math" panose="02040503050406030204" pitchFamily="18" charset="0"/>
                            <a:ea typeface="Calibri" panose="020F0502020204030204" pitchFamily="34" charset="0"/>
                            <a:cs typeface="Arial" panose="020B0604020202020204" pitchFamily="34" charset="0"/>
                          </a:rPr>
                          <m:t> </m:t>
                        </m:r>
                      </m:num>
                      <m:den>
                        <m:r>
                          <a:rPr lang="en-US" sz="2000" b="1" i="1">
                            <a:effectLst/>
                            <a:latin typeface="Cambria Math" panose="02040503050406030204" pitchFamily="18" charset="0"/>
                            <a:ea typeface="Calibri" panose="020F0502020204030204" pitchFamily="34" charset="0"/>
                            <a:cs typeface="Arial" panose="020B0604020202020204" pitchFamily="34" charset="0"/>
                          </a:rPr>
                          <m:t>𝟖𝟎𝟎</m:t>
                        </m:r>
                      </m:den>
                    </m:f>
                  </m:oMath>
                </a14:m>
                <a:r>
                  <a:rPr lang="ar-IQ" sz="2000" b="1" dirty="0">
                    <a:effectLst/>
                    <a:latin typeface="Calibri" panose="020F0502020204030204" pitchFamily="34" charset="0"/>
                    <a:ea typeface="Calibri" panose="020F0502020204030204" pitchFamily="34" charset="0"/>
                    <a:cs typeface="Arial" panose="020B0604020202020204" pitchFamily="34" charset="0"/>
                  </a:rPr>
                  <a:t>  × 100 = 50%   </a:t>
                </a:r>
                <a:br>
                  <a:rPr lang="ar-IQ" sz="1800" b="1"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ar-IQ" sz="2000" b="1" dirty="0">
                    <a:effectLst/>
                    <a:latin typeface="Calibri" panose="020F0502020204030204" pitchFamily="34" charset="0"/>
                    <a:ea typeface="Calibri" panose="020F0502020204030204" pitchFamily="34" charset="0"/>
                    <a:cs typeface="Arial" panose="020B0604020202020204" pitchFamily="34" charset="0"/>
                  </a:rPr>
                  <a:t>  </a:t>
                </a:r>
                <a:r>
                  <a:rPr lang="ar-IQ" sz="2000" b="1"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هامش الامان (بالمبالغ) = حجم المبيعات (بالمبالغ) – حجم التعادل (بالمبالغ)</a:t>
                </a:r>
                <a:br>
                  <a:rPr lang="en-US" sz="20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br>
                <a:r>
                  <a:rPr lang="ar-IQ" sz="20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                             </a:t>
                </a:r>
                <a:r>
                  <a:rPr lang="ar-IQ" sz="2000" b="1"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 400000- 200000 = 200000 دينار</a:t>
                </a:r>
                <a:br>
                  <a:rPr lang="ar-IQ" sz="1800" b="1"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ar-IQ" sz="2000" b="1" dirty="0">
                    <a:effectLst/>
                    <a:latin typeface="Calibri" panose="020F0502020204030204" pitchFamily="34" charset="0"/>
                    <a:ea typeface="Calibri" panose="020F0502020204030204" pitchFamily="34" charset="0"/>
                    <a:cs typeface="Arial" panose="020B0604020202020204" pitchFamily="34" charset="0"/>
                  </a:rPr>
                  <a:t>نسبةهامش الامان =  </a:t>
                </a:r>
                <a14:m>
                  <m:oMath xmlns:m="http://schemas.openxmlformats.org/officeDocument/2006/math">
                    <m:f>
                      <m:fPr>
                        <m:ctrlPr>
                          <a:rPr lang="en-US" sz="2000" b="1" i="1">
                            <a:effectLst/>
                            <a:latin typeface="Cambria Math" panose="02040503050406030204" pitchFamily="18" charset="0"/>
                            <a:ea typeface="Calibri" panose="020F0502020204030204" pitchFamily="34" charset="0"/>
                            <a:cs typeface="Arial" panose="020B0604020202020204" pitchFamily="34" charset="0"/>
                          </a:rPr>
                        </m:ctrlPr>
                      </m:fPr>
                      <m:num>
                        <m:d>
                          <m:dPr>
                            <m:ctrlPr>
                              <a:rPr lang="en-US" sz="2000" b="1" i="1">
                                <a:effectLst/>
                                <a:latin typeface="Cambria Math" panose="02040503050406030204" pitchFamily="18" charset="0"/>
                                <a:ea typeface="Calibri" panose="020F0502020204030204" pitchFamily="34" charset="0"/>
                                <a:cs typeface="Arial" panose="020B0604020202020204" pitchFamily="34" charset="0"/>
                              </a:rPr>
                            </m:ctrlPr>
                          </m:dPr>
                          <m:e>
                            <m:r>
                              <a:rPr lang="ar-SA" sz="2000">
                                <a:effectLst/>
                                <a:latin typeface="Cambria Math" panose="02040503050406030204" pitchFamily="18" charset="0"/>
                                <a:ea typeface="Calibri" panose="020F0502020204030204" pitchFamily="34" charset="0"/>
                                <a:cs typeface="Arial" panose="020B0604020202020204" pitchFamily="34" charset="0"/>
                              </a:rPr>
                              <m:t>بالمبالغ</m:t>
                            </m:r>
                            <m:r>
                              <a:rPr lang="ar-SA" sz="2000">
                                <a:effectLst/>
                                <a:latin typeface="Cambria Math" panose="02040503050406030204" pitchFamily="18" charset="0"/>
                                <a:ea typeface="Calibri" panose="020F0502020204030204" pitchFamily="34" charset="0"/>
                                <a:cs typeface="Arial" panose="020B0604020202020204" pitchFamily="34" charset="0"/>
                              </a:rPr>
                              <m:t> </m:t>
                            </m:r>
                          </m:e>
                        </m:d>
                        <m:r>
                          <a:rPr lang="ar-SA" sz="2000">
                            <a:effectLst/>
                            <a:latin typeface="Cambria Math" panose="02040503050406030204" pitchFamily="18" charset="0"/>
                            <a:ea typeface="Calibri" panose="020F0502020204030204" pitchFamily="34" charset="0"/>
                            <a:cs typeface="Arial" panose="020B0604020202020204" pitchFamily="34" charset="0"/>
                          </a:rPr>
                          <m:t>الامان</m:t>
                        </m:r>
                        <m:r>
                          <a:rPr lang="ar-SA" sz="2000" b="1">
                            <a:effectLst/>
                            <a:latin typeface="Cambria Math" panose="02040503050406030204" pitchFamily="18" charset="0"/>
                            <a:ea typeface="Calibri" panose="020F0502020204030204" pitchFamily="34" charset="0"/>
                            <a:cs typeface="Cambria Math" panose="02040503050406030204" pitchFamily="18" charset="0"/>
                          </a:rPr>
                          <m:t> </m:t>
                        </m:r>
                        <m:r>
                          <a:rPr lang="ar-SA" sz="2000">
                            <a:effectLst/>
                            <a:latin typeface="Cambria Math" panose="02040503050406030204" pitchFamily="18" charset="0"/>
                            <a:ea typeface="Calibri" panose="020F0502020204030204" pitchFamily="34" charset="0"/>
                            <a:cs typeface="Arial" panose="020B0604020202020204" pitchFamily="34" charset="0"/>
                          </a:rPr>
                          <m:t>هامش</m:t>
                        </m:r>
                        <m:r>
                          <a:rPr lang="ar-SA" sz="2000">
                            <a:effectLst/>
                            <a:latin typeface="Cambria Math" panose="02040503050406030204" pitchFamily="18" charset="0"/>
                            <a:ea typeface="Calibri" panose="020F0502020204030204" pitchFamily="34" charset="0"/>
                            <a:cs typeface="Arial" panose="020B0604020202020204" pitchFamily="34" charset="0"/>
                          </a:rPr>
                          <m:t> </m:t>
                        </m:r>
                      </m:num>
                      <m:den>
                        <m:d>
                          <m:dPr>
                            <m:ctrlPr>
                              <a:rPr lang="en-US" sz="2000" b="1" i="1">
                                <a:effectLst/>
                                <a:latin typeface="Cambria Math" panose="02040503050406030204" pitchFamily="18" charset="0"/>
                                <a:ea typeface="Calibri" panose="020F0502020204030204" pitchFamily="34" charset="0"/>
                                <a:cs typeface="Arial" panose="020B0604020202020204" pitchFamily="34" charset="0"/>
                              </a:rPr>
                            </m:ctrlPr>
                          </m:dPr>
                          <m:e>
                            <m:r>
                              <a:rPr lang="ar-SA" sz="2000">
                                <a:effectLst/>
                                <a:latin typeface="Cambria Math" panose="02040503050406030204" pitchFamily="18" charset="0"/>
                                <a:ea typeface="Calibri" panose="020F0502020204030204" pitchFamily="34" charset="0"/>
                                <a:cs typeface="Arial" panose="020B0604020202020204" pitchFamily="34" charset="0"/>
                              </a:rPr>
                              <m:t>بالمبالغ</m:t>
                            </m:r>
                          </m:e>
                        </m:d>
                        <m:r>
                          <a:rPr lang="en-US" sz="2000" b="1">
                            <a:effectLst/>
                            <a:latin typeface="Cambria Math" panose="02040503050406030204" pitchFamily="18" charset="0"/>
                            <a:ea typeface="Calibri" panose="020F0502020204030204" pitchFamily="34" charset="0"/>
                            <a:cs typeface="Arial" panose="020B0604020202020204" pitchFamily="34" charset="0"/>
                          </a:rPr>
                          <m:t> </m:t>
                        </m:r>
                        <m:r>
                          <a:rPr lang="ar-SA" sz="2000">
                            <a:effectLst/>
                            <a:latin typeface="Cambria Math" panose="02040503050406030204" pitchFamily="18" charset="0"/>
                            <a:ea typeface="Calibri" panose="020F0502020204030204" pitchFamily="34" charset="0"/>
                            <a:cs typeface="Arial" panose="020B0604020202020204" pitchFamily="34" charset="0"/>
                          </a:rPr>
                          <m:t>المبيعات</m:t>
                        </m:r>
                        <m:r>
                          <a:rPr lang="ar-SA" sz="2000">
                            <a:effectLst/>
                            <a:latin typeface="Cambria Math" panose="02040503050406030204" pitchFamily="18" charset="0"/>
                            <a:ea typeface="Calibri" panose="020F0502020204030204" pitchFamily="34" charset="0"/>
                            <a:cs typeface="Arial" panose="020B0604020202020204" pitchFamily="34" charset="0"/>
                          </a:rPr>
                          <m:t> </m:t>
                        </m:r>
                        <m:r>
                          <a:rPr lang="ar-SA" sz="2000">
                            <a:effectLst/>
                            <a:latin typeface="Cambria Math" panose="02040503050406030204" pitchFamily="18" charset="0"/>
                            <a:ea typeface="Calibri" panose="020F0502020204030204" pitchFamily="34" charset="0"/>
                            <a:cs typeface="Arial" panose="020B0604020202020204" pitchFamily="34" charset="0"/>
                          </a:rPr>
                          <m:t>حجم</m:t>
                        </m:r>
                      </m:den>
                    </m:f>
                  </m:oMath>
                </a14:m>
                <a:r>
                  <a:rPr lang="ar-IQ" sz="2000" b="1" dirty="0">
                    <a:effectLst/>
                    <a:latin typeface="Calibri" panose="020F0502020204030204" pitchFamily="34" charset="0"/>
                    <a:ea typeface="Calibri" panose="020F0502020204030204" pitchFamily="34" charset="0"/>
                    <a:cs typeface="Arial" panose="020B0604020202020204" pitchFamily="34" charset="0"/>
                  </a:rPr>
                  <a:t>  × 100  </a:t>
                </a:r>
                <a:br>
                  <a:rPr lang="en-US" sz="2000" dirty="0">
                    <a:effectLst/>
                    <a:latin typeface="Calibri" panose="020F0502020204030204" pitchFamily="34" charset="0"/>
                    <a:ea typeface="Calibri" panose="020F0502020204030204" pitchFamily="34" charset="0"/>
                    <a:cs typeface="Arial" panose="020B0604020202020204" pitchFamily="34" charset="0"/>
                  </a:rPr>
                </a:br>
                <a:r>
                  <a:rPr lang="ar-IQ" sz="2000" b="1" dirty="0">
                    <a:effectLst/>
                    <a:latin typeface="Calibri" panose="020F050202020403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2000" b="1" i="1">
                            <a:effectLst/>
                            <a:latin typeface="Cambria Math" panose="02040503050406030204" pitchFamily="18" charset="0"/>
                            <a:ea typeface="Calibri" panose="020F0502020204030204" pitchFamily="34" charset="0"/>
                            <a:cs typeface="Arial" panose="020B0604020202020204" pitchFamily="34" charset="0"/>
                          </a:rPr>
                        </m:ctrlPr>
                      </m:fPr>
                      <m:num>
                        <m:r>
                          <a:rPr lang="en-US" sz="2000" b="1" i="1">
                            <a:effectLst/>
                            <a:latin typeface="Cambria Math" panose="02040503050406030204" pitchFamily="18" charset="0"/>
                            <a:ea typeface="Calibri" panose="020F0502020204030204" pitchFamily="34" charset="0"/>
                            <a:cs typeface="Arial" panose="020B0604020202020204" pitchFamily="34" charset="0"/>
                          </a:rPr>
                          <m:t>𝟐𝟎𝟎𝟎𝟎𝟎</m:t>
                        </m:r>
                        <m:r>
                          <a:rPr lang="en-US" sz="2000">
                            <a:effectLst/>
                            <a:latin typeface="Cambria Math" panose="02040503050406030204" pitchFamily="18" charset="0"/>
                            <a:ea typeface="Calibri" panose="020F0502020204030204" pitchFamily="34" charset="0"/>
                            <a:cs typeface="Arial" panose="020B0604020202020204" pitchFamily="34" charset="0"/>
                          </a:rPr>
                          <m:t> </m:t>
                        </m:r>
                      </m:num>
                      <m:den>
                        <m:r>
                          <a:rPr lang="en-US" sz="2000" b="1" i="1">
                            <a:effectLst/>
                            <a:latin typeface="Cambria Math" panose="02040503050406030204" pitchFamily="18" charset="0"/>
                            <a:ea typeface="Calibri" panose="020F0502020204030204" pitchFamily="34" charset="0"/>
                            <a:cs typeface="Arial" panose="020B0604020202020204" pitchFamily="34" charset="0"/>
                          </a:rPr>
                          <m:t>𝟒𝟎𝟎𝟎𝟎𝟎</m:t>
                        </m:r>
                      </m:den>
                    </m:f>
                  </m:oMath>
                </a14:m>
                <a:r>
                  <a:rPr lang="ar-IQ" sz="2000" b="1" dirty="0">
                    <a:effectLst/>
                    <a:latin typeface="Calibri" panose="020F0502020204030204" pitchFamily="34" charset="0"/>
                    <a:ea typeface="Calibri" panose="020F0502020204030204" pitchFamily="34" charset="0"/>
                    <a:cs typeface="Arial" panose="020B0604020202020204" pitchFamily="34" charset="0"/>
                  </a:rPr>
                  <a:t>  × 100 = 50%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mc:Choice>
        <mc:Fallback xmlns="">
          <p:sp>
            <p:nvSpPr>
              <p:cNvPr id="4" name="Title 3">
                <a:extLst>
                  <a:ext uri="{FF2B5EF4-FFF2-40B4-BE49-F238E27FC236}">
                    <a16:creationId xmlns:a16="http://schemas.microsoft.com/office/drawing/2014/main" id="{3B4EA81A-37FE-3262-DCAB-832D11F8A666}"/>
                  </a:ext>
                </a:extLst>
              </p:cNvPr>
              <p:cNvSpPr>
                <a:spLocks noGrp="1" noRot="1" noChangeAspect="1" noMove="1" noResize="1" noEditPoints="1" noAdjustHandles="1" noChangeArrowheads="1" noChangeShapeType="1" noTextEdit="1"/>
              </p:cNvSpPr>
              <p:nvPr>
                <p:ph type="ctrTitle"/>
              </p:nvPr>
            </p:nvSpPr>
            <p:spPr>
              <a:xfrm>
                <a:off x="0" y="413886"/>
                <a:ext cx="7478829" cy="5938787"/>
              </a:xfrm>
              <a:blipFill>
                <a:blip r:embed="rId2"/>
                <a:stretch>
                  <a:fillRect r="-733"/>
                </a:stretch>
              </a:blipFill>
            </p:spPr>
            <p:txBody>
              <a:bodyPr/>
              <a:lstStyle/>
              <a:p>
                <a:r>
                  <a:rPr lang="en-US">
                    <a:noFill/>
                  </a:rPr>
                  <a:t> </a:t>
                </a:r>
              </a:p>
            </p:txBody>
          </p:sp>
        </mc:Fallback>
      </mc:AlternateContent>
    </p:spTree>
    <p:extLst>
      <p:ext uri="{BB962C8B-B14F-4D97-AF65-F5344CB8AC3E}">
        <p14:creationId xmlns:p14="http://schemas.microsoft.com/office/powerpoint/2010/main" val="5146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FC7A80-05A6-A67E-0146-66775FD5E397}"/>
              </a:ext>
            </a:extLst>
          </p:cNvPr>
          <p:cNvSpPr>
            <a:spLocks noGrp="1"/>
          </p:cNvSpPr>
          <p:nvPr>
            <p:ph type="title"/>
          </p:nvPr>
        </p:nvSpPr>
        <p:spPr>
          <a:xfrm>
            <a:off x="2637322" y="1885589"/>
            <a:ext cx="9442383" cy="3956946"/>
          </a:xfrm>
        </p:spPr>
        <p:txBody>
          <a:bodyPr/>
          <a:lstStyle/>
          <a:p>
            <a:pPr algn="r" rtl="1">
              <a:lnSpc>
                <a:spcPct val="115000"/>
              </a:lnSpc>
              <a:spcAft>
                <a:spcPts val="1000"/>
              </a:spcAft>
            </a:pPr>
            <a:r>
              <a:rPr lang="ar-IQ" sz="3600" b="1" dirty="0">
                <a:effectLst/>
                <a:latin typeface="Calibri" panose="020F0502020204030204" pitchFamily="34" charset="0"/>
                <a:ea typeface="Calibri" panose="020F0502020204030204" pitchFamily="34" charset="0"/>
                <a:cs typeface="Arial" panose="020B0604020202020204" pitchFamily="34" charset="0"/>
              </a:rPr>
              <a:t>س/</a:t>
            </a:r>
            <a:br>
              <a:rPr lang="ar-IQ" sz="3600" b="1" dirty="0">
                <a:effectLst/>
                <a:latin typeface="Calibri" panose="020F0502020204030204" pitchFamily="34" charset="0"/>
                <a:ea typeface="Calibri" panose="020F0502020204030204" pitchFamily="34" charset="0"/>
                <a:cs typeface="Arial" panose="020B0604020202020204" pitchFamily="34" charset="0"/>
              </a:rPr>
            </a:br>
            <a:r>
              <a:rPr lang="ar-IQ" sz="3600" b="1" dirty="0">
                <a:effectLst/>
                <a:latin typeface="Calibri" panose="020F0502020204030204" pitchFamily="34" charset="0"/>
                <a:ea typeface="Calibri" panose="020F0502020204030204" pitchFamily="34" charset="0"/>
                <a:cs typeface="Arial" panose="020B0604020202020204" pitchFamily="34" charset="0"/>
              </a:rPr>
              <a:t> اذا كانت التكاليف الثابتة لشركة النور 800 دينار وسعر البيع للوحدة 15 دينار والكلفة المتغيرة 10 دينار .</a:t>
            </a:r>
            <a:br>
              <a:rPr lang="ar-IQ" sz="3600" b="1" dirty="0">
                <a:effectLst/>
                <a:latin typeface="Calibri" panose="020F0502020204030204" pitchFamily="34" charset="0"/>
                <a:ea typeface="Calibri" panose="020F0502020204030204" pitchFamily="34" charset="0"/>
                <a:cs typeface="Arial" panose="020B0604020202020204" pitchFamily="34" charset="0"/>
              </a:rPr>
            </a:br>
            <a:br>
              <a:rPr lang="en-US" sz="3600" dirty="0">
                <a:effectLst/>
                <a:latin typeface="Calibri" panose="020F0502020204030204" pitchFamily="34" charset="0"/>
                <a:ea typeface="Calibri" panose="020F0502020204030204" pitchFamily="34" charset="0"/>
                <a:cs typeface="Arial" panose="020B0604020202020204" pitchFamily="34" charset="0"/>
              </a:rPr>
            </a:br>
            <a:r>
              <a:rPr lang="ar-IQ" sz="3600" b="1"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م / احسب حجم انتاج التعادل وقيمته؟</a:t>
            </a:r>
            <a:br>
              <a:rPr lang="ar-IQ" sz="3600" b="1"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br>
            <a:r>
              <a:rPr lang="ar-IQ" sz="3600" b="1"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 احسب نسبة هامش الامان عند حجم انتاج 200 وحدة  ؟ </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en-US" sz="5400" dirty="0"/>
          </a:p>
        </p:txBody>
      </p:sp>
    </p:spTree>
    <p:extLst>
      <p:ext uri="{BB962C8B-B14F-4D97-AF65-F5344CB8AC3E}">
        <p14:creationId xmlns:p14="http://schemas.microsoft.com/office/powerpoint/2010/main" val="377494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FD63FE-C1A0-8A5D-97CD-D36843B5D174}"/>
              </a:ext>
            </a:extLst>
          </p:cNvPr>
          <p:cNvSpPr>
            <a:spLocks noGrp="1"/>
          </p:cNvSpPr>
          <p:nvPr>
            <p:ph type="title"/>
          </p:nvPr>
        </p:nvSpPr>
        <p:spPr>
          <a:xfrm>
            <a:off x="1" y="1037603"/>
            <a:ext cx="7594332" cy="637192"/>
          </a:xfrm>
        </p:spPr>
        <p:txBody>
          <a:bodyPr/>
          <a:lstStyle/>
          <a:p>
            <a:pPr algn="r" rtl="1"/>
            <a:r>
              <a:rPr lang="ar-IQ" sz="2400" b="1" dirty="0">
                <a:effectLst/>
                <a:latin typeface="Calibri" panose="020F0502020204030204" pitchFamily="34" charset="0"/>
                <a:ea typeface="Calibri" panose="020F0502020204030204" pitchFamily="34" charset="0"/>
                <a:cs typeface="Arial" panose="020B0604020202020204" pitchFamily="34" charset="0"/>
              </a:rPr>
              <a:t>الاستنتاجات المترتبة على دراسة العلاقات في نموذج التكلفة والحجم والربح</a:t>
            </a:r>
            <a:br>
              <a:rPr lang="en-US" sz="2400" dirty="0">
                <a:effectLst/>
                <a:latin typeface="Calibri" panose="020F0502020204030204" pitchFamily="34" charset="0"/>
                <a:ea typeface="Calibri" panose="020F0502020204030204" pitchFamily="34" charset="0"/>
                <a:cs typeface="Arial" panose="020B0604020202020204" pitchFamily="34" charset="0"/>
              </a:rPr>
            </a:br>
            <a:endParaRPr lang="en-US" sz="5400" dirty="0"/>
          </a:p>
        </p:txBody>
      </p:sp>
      <p:sp>
        <p:nvSpPr>
          <p:cNvPr id="8" name="Content Placeholder 7">
            <a:extLst>
              <a:ext uri="{FF2B5EF4-FFF2-40B4-BE49-F238E27FC236}">
                <a16:creationId xmlns:a16="http://schemas.microsoft.com/office/drawing/2014/main" id="{D458382F-4F93-D6AA-4945-B4B8A35E5B0F}"/>
              </a:ext>
            </a:extLst>
          </p:cNvPr>
          <p:cNvSpPr>
            <a:spLocks noGrp="1"/>
          </p:cNvSpPr>
          <p:nvPr>
            <p:ph idx="1"/>
          </p:nvPr>
        </p:nvSpPr>
        <p:spPr>
          <a:xfrm>
            <a:off x="288759" y="1771048"/>
            <a:ext cx="6904521" cy="3647975"/>
          </a:xfrm>
        </p:spPr>
        <p:txBody>
          <a:bodyPr/>
          <a:lstStyle/>
          <a:p>
            <a:pPr algn="just"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الاستنتاج الاول: بما ان صافي ربح الوحدة الواحدة من وحدات هامش الامان يساوي عائد المساهمة للوحدة اذن:</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صافي الربح = وحدات هامش الامان × عائد المساهمة للوحدة</a:t>
            </a:r>
            <a:endParaRPr lang="en-US"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مثال: بلغت اجمالي التكاليف الثابتة لاحدى الشركات 80000 دينار والتكلفة المتغيرة للوحدة 300 دينار وسعر البيع 500 ديتار.</a:t>
            </a:r>
            <a:endParaRPr lang="en-US" sz="20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المطلوب:1. تحديد نقطة التعادل بالوحدات .</a:t>
            </a:r>
            <a:endParaRPr lang="en-US" sz="20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2. تحديد صافي الدخل اذا بلغت المبيعات المخططة 401 وحدة.</a:t>
            </a:r>
            <a:endParaRPr lang="en-US" sz="20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3. تحديد صافي الدخل اذا بلغت المبيعات المخططة 800 وحدة.</a:t>
            </a:r>
            <a:endParaRPr lang="en-US" sz="2000"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2800" dirty="0"/>
          </a:p>
        </p:txBody>
      </p:sp>
      <p:sp>
        <p:nvSpPr>
          <p:cNvPr id="6" name="Slide Number Placeholder 5">
            <a:extLst>
              <a:ext uri="{FF2B5EF4-FFF2-40B4-BE49-F238E27FC236}">
                <a16:creationId xmlns:a16="http://schemas.microsoft.com/office/drawing/2014/main" id="{B6C7D255-3C5A-D344-0225-333F2352B041}"/>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8371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arn(inVertical)">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barn(inVertical)">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65E3-22EB-1360-87C3-CBAEA55369CD}"/>
              </a:ext>
            </a:extLst>
          </p:cNvPr>
          <p:cNvSpPr>
            <a:spLocks noGrp="1"/>
          </p:cNvSpPr>
          <p:nvPr>
            <p:ph type="title"/>
          </p:nvPr>
        </p:nvSpPr>
        <p:spPr>
          <a:xfrm>
            <a:off x="490888" y="349182"/>
            <a:ext cx="6333424" cy="1479618"/>
          </a:xfrm>
        </p:spPr>
        <p:txBody>
          <a:bodyPr/>
          <a:lstStyle/>
          <a:p>
            <a:pPr algn="r" rtl="1"/>
            <a:r>
              <a:rPr lang="ar-IQ" sz="2800" b="1" dirty="0">
                <a:effectLst/>
                <a:latin typeface="Calibri" panose="020F0502020204030204" pitchFamily="34" charset="0"/>
                <a:ea typeface="Calibri" panose="020F0502020204030204" pitchFamily="34" charset="0"/>
                <a:cs typeface="Arial" panose="020B0604020202020204" pitchFamily="34" charset="0"/>
              </a:rPr>
              <a:t>الاستنتاج الثاني: </a:t>
            </a:r>
            <a:br>
              <a:rPr lang="ar-IQ" sz="2800" b="1" dirty="0">
                <a:effectLst/>
                <a:latin typeface="Calibri" panose="020F0502020204030204" pitchFamily="34" charset="0"/>
                <a:ea typeface="Calibri" panose="020F0502020204030204" pitchFamily="34" charset="0"/>
                <a:cs typeface="Arial" panose="020B0604020202020204" pitchFamily="34" charset="0"/>
              </a:rPr>
            </a:br>
            <a:br>
              <a:rPr lang="ar-IQ" sz="2800" b="1" dirty="0">
                <a:effectLst/>
                <a:latin typeface="Calibri" panose="020F0502020204030204" pitchFamily="34" charset="0"/>
                <a:ea typeface="Calibri" panose="020F0502020204030204" pitchFamily="34" charset="0"/>
                <a:cs typeface="Arial" panose="020B0604020202020204" pitchFamily="34" charset="0"/>
              </a:rPr>
            </a:br>
            <a:r>
              <a:rPr lang="ar-IQ"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نسبة التعادل + نسبة هامش الامان =100%</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6000" dirty="0"/>
          </a:p>
        </p:txBody>
      </p:sp>
      <p:sp>
        <p:nvSpPr>
          <p:cNvPr id="3" name="Content Placeholder 2">
            <a:extLst>
              <a:ext uri="{FF2B5EF4-FFF2-40B4-BE49-F238E27FC236}">
                <a16:creationId xmlns:a16="http://schemas.microsoft.com/office/drawing/2014/main" id="{4CFAC0B2-D33B-381F-0F7B-AB1A59C2F295}"/>
              </a:ext>
            </a:extLst>
          </p:cNvPr>
          <p:cNvSpPr>
            <a:spLocks noGrp="1"/>
          </p:cNvSpPr>
          <p:nvPr>
            <p:ph idx="1"/>
          </p:nvPr>
        </p:nvSpPr>
        <p:spPr>
          <a:xfrm>
            <a:off x="404261" y="2343403"/>
            <a:ext cx="8142973" cy="2960117"/>
          </a:xfrm>
        </p:spPr>
        <p:txBody>
          <a:bodyPr/>
          <a:lstStyle/>
          <a:p>
            <a:pPr algn="just" rtl="1">
              <a:lnSpc>
                <a:spcPct val="115000"/>
              </a:lnSpc>
              <a:spcAft>
                <a:spcPts val="1000"/>
              </a:spcAft>
            </a:pPr>
            <a:r>
              <a:rPr lang="ar-IQ"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مثال:</a:t>
            </a:r>
          </a:p>
          <a:p>
            <a:pPr algn="just" rtl="1">
              <a:lnSpc>
                <a:spcPct val="115000"/>
              </a:lnSpc>
              <a:spcAft>
                <a:spcPts val="1000"/>
              </a:spcAft>
            </a:pPr>
            <a:r>
              <a:rPr lang="ar-IQ" sz="2800" b="1" dirty="0">
                <a:effectLst/>
                <a:latin typeface="Calibri" panose="020F0502020204030204" pitchFamily="34" charset="0"/>
                <a:ea typeface="Calibri" panose="020F0502020204030204" pitchFamily="34" charset="0"/>
                <a:cs typeface="Arial" panose="020B0604020202020204" pitchFamily="34" charset="0"/>
              </a:rPr>
              <a:t> كانت نسبة هامش الامان للمنتج (س) في احدى الشركات 40% وكان حجم المبيعات الفعلي 10000 وحدة.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800" b="1" dirty="0">
                <a:effectLst/>
                <a:latin typeface="Calibri" panose="020F0502020204030204" pitchFamily="34" charset="0"/>
                <a:ea typeface="Calibri" panose="020F0502020204030204" pitchFamily="34" charset="0"/>
                <a:cs typeface="Arial" panose="020B0604020202020204" pitchFamily="34" charset="0"/>
              </a:rPr>
              <a:t>المطلوب: تحديد نقطة التعادل بالوحدات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sz="3600" dirty="0"/>
          </a:p>
        </p:txBody>
      </p:sp>
    </p:spTree>
    <p:extLst>
      <p:ext uri="{BB962C8B-B14F-4D97-AF65-F5344CB8AC3E}">
        <p14:creationId xmlns:p14="http://schemas.microsoft.com/office/powerpoint/2010/main" val="43722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0E0E-7623-8F35-9315-EAFD5D93FF1B}"/>
              </a:ext>
            </a:extLst>
          </p:cNvPr>
          <p:cNvSpPr>
            <a:spLocks noGrp="1"/>
          </p:cNvSpPr>
          <p:nvPr>
            <p:ph type="title"/>
          </p:nvPr>
        </p:nvSpPr>
        <p:spPr>
          <a:xfrm>
            <a:off x="452387" y="650666"/>
            <a:ext cx="6336632" cy="1130007"/>
          </a:xfrm>
        </p:spPr>
        <p:txBody>
          <a:bodyPr/>
          <a:lstStyle/>
          <a:p>
            <a:pPr algn="r" rtl="1"/>
            <a:r>
              <a:rPr lang="ar-IQ" sz="2400" b="1" dirty="0">
                <a:effectLst/>
                <a:latin typeface="Calibri" panose="020F0502020204030204" pitchFamily="34" charset="0"/>
                <a:ea typeface="Calibri" panose="020F0502020204030204" pitchFamily="34" charset="0"/>
                <a:cs typeface="Arial" panose="020B0604020202020204" pitchFamily="34" charset="0"/>
              </a:rPr>
              <a:t>الاستنتاج الثالث: </a:t>
            </a:r>
            <a:br>
              <a:rPr lang="ar-IQ" sz="2400" b="1" dirty="0">
                <a:effectLst/>
                <a:latin typeface="Calibri" panose="020F0502020204030204" pitchFamily="34" charset="0"/>
                <a:ea typeface="Calibri" panose="020F0502020204030204" pitchFamily="34" charset="0"/>
                <a:cs typeface="Arial" panose="020B0604020202020204" pitchFamily="34" charset="0"/>
              </a:rPr>
            </a:br>
            <a:br>
              <a:rPr lang="ar-IQ" sz="2400" b="1" dirty="0">
                <a:effectLst/>
                <a:latin typeface="Calibri" panose="020F0502020204030204" pitchFamily="34" charset="0"/>
                <a:ea typeface="Calibri" panose="020F0502020204030204" pitchFamily="34" charset="0"/>
                <a:cs typeface="Arial" panose="020B0604020202020204" pitchFamily="34" charset="0"/>
              </a:rPr>
            </a:br>
            <a:r>
              <a:rPr lang="ar-IQ"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نسبة التكاليف المتغيرة + نسبة عائد المساهمة = 100%</a:t>
            </a:r>
            <a:br>
              <a:rPr lang="en-US" sz="2400" dirty="0">
                <a:effectLst/>
                <a:latin typeface="Calibri" panose="020F0502020204030204" pitchFamily="34" charset="0"/>
                <a:ea typeface="Calibri" panose="020F0502020204030204" pitchFamily="34" charset="0"/>
                <a:cs typeface="Arial" panose="020B0604020202020204" pitchFamily="34" charset="0"/>
              </a:rPr>
            </a:br>
            <a:endParaRPr lang="en-US" sz="5400" dirty="0"/>
          </a:p>
        </p:txBody>
      </p:sp>
      <p:sp>
        <p:nvSpPr>
          <p:cNvPr id="3" name="Content Placeholder 2">
            <a:extLst>
              <a:ext uri="{FF2B5EF4-FFF2-40B4-BE49-F238E27FC236}">
                <a16:creationId xmlns:a16="http://schemas.microsoft.com/office/drawing/2014/main" id="{2DCBF5CA-CD3D-2F4F-5C1F-FF0E12D4F606}"/>
              </a:ext>
            </a:extLst>
          </p:cNvPr>
          <p:cNvSpPr>
            <a:spLocks noGrp="1"/>
          </p:cNvSpPr>
          <p:nvPr>
            <p:ph idx="1"/>
          </p:nvPr>
        </p:nvSpPr>
        <p:spPr>
          <a:xfrm>
            <a:off x="192505" y="2318244"/>
            <a:ext cx="8114097" cy="2759084"/>
          </a:xfrm>
        </p:spPr>
        <p:txBody>
          <a:bodyPr/>
          <a:lstStyle/>
          <a:p>
            <a:pPr algn="just" rtl="1">
              <a:lnSpc>
                <a:spcPct val="115000"/>
              </a:lnSpc>
              <a:spcAft>
                <a:spcPts val="1000"/>
              </a:spcAft>
            </a:pPr>
            <a:r>
              <a:rPr lang="ar-IQ" sz="2800" b="1" dirty="0">
                <a:effectLst/>
                <a:latin typeface="Calibri" panose="020F0502020204030204" pitchFamily="34" charset="0"/>
                <a:ea typeface="Calibri" panose="020F0502020204030204" pitchFamily="34" charset="0"/>
                <a:cs typeface="Arial" panose="020B0604020202020204" pitchFamily="34" charset="0"/>
              </a:rPr>
              <a:t>مثال:</a:t>
            </a:r>
          </a:p>
          <a:p>
            <a:pPr algn="just" rtl="1">
              <a:lnSpc>
                <a:spcPct val="115000"/>
              </a:lnSpc>
              <a:spcAft>
                <a:spcPts val="1000"/>
              </a:spcAft>
            </a:pPr>
            <a:r>
              <a:rPr lang="ar-IQ" sz="2800" b="1" dirty="0">
                <a:effectLst/>
                <a:latin typeface="Calibri" panose="020F0502020204030204" pitchFamily="34" charset="0"/>
                <a:ea typeface="Calibri" panose="020F0502020204030204" pitchFamily="34" charset="0"/>
                <a:cs typeface="Arial" panose="020B0604020202020204" pitchFamily="34" charset="0"/>
              </a:rPr>
              <a:t> كانت التكاليف الثابتة في احدى الشركات 120000 دينار ونسبة التكاليف المتغيرة 40%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800" b="1" dirty="0">
                <a:effectLst/>
                <a:latin typeface="Calibri" panose="020F0502020204030204" pitchFamily="34" charset="0"/>
                <a:ea typeface="Calibri" panose="020F0502020204030204" pitchFamily="34" charset="0"/>
                <a:cs typeface="Arial" panose="020B0604020202020204" pitchFamily="34" charset="0"/>
              </a:rPr>
              <a:t>المطلوب: تحديد نقطة التعادل بالمبالغ</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sz="3600" dirty="0"/>
          </a:p>
        </p:txBody>
      </p:sp>
    </p:spTree>
    <p:extLst>
      <p:ext uri="{BB962C8B-B14F-4D97-AF65-F5344CB8AC3E}">
        <p14:creationId xmlns:p14="http://schemas.microsoft.com/office/powerpoint/2010/main" val="163782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2D0E-2D71-3B99-D3DB-92D7CD03E5E9}"/>
              </a:ext>
            </a:extLst>
          </p:cNvPr>
          <p:cNvSpPr>
            <a:spLocks noGrp="1"/>
          </p:cNvSpPr>
          <p:nvPr>
            <p:ph type="title"/>
          </p:nvPr>
        </p:nvSpPr>
        <p:spPr>
          <a:xfrm>
            <a:off x="192505" y="228359"/>
            <a:ext cx="7170822" cy="2401984"/>
          </a:xfrm>
        </p:spPr>
        <p:txBody>
          <a:bodyPr/>
          <a:lstStyle/>
          <a:p>
            <a:pPr algn="r" rtl="1"/>
            <a:r>
              <a:rPr lang="ar-IQ" sz="2800" b="1" dirty="0">
                <a:effectLst/>
                <a:latin typeface="Calibri" panose="020F0502020204030204" pitchFamily="34" charset="0"/>
                <a:ea typeface="Calibri" panose="020F0502020204030204" pitchFamily="34" charset="0"/>
                <a:cs typeface="Arial" panose="020B0604020202020204" pitchFamily="34" charset="0"/>
              </a:rPr>
              <a:t>                         الاستنتاج الرابع:</a:t>
            </a:r>
            <a:br>
              <a:rPr lang="ar-IQ" sz="2800" b="1" dirty="0">
                <a:effectLst/>
                <a:latin typeface="Calibri" panose="020F0502020204030204" pitchFamily="34" charset="0"/>
                <a:ea typeface="Calibri" panose="020F0502020204030204" pitchFamily="34" charset="0"/>
                <a:cs typeface="Arial" panose="020B0604020202020204" pitchFamily="34" charset="0"/>
              </a:rPr>
            </a:br>
            <a:br>
              <a:rPr lang="ar-IQ" sz="2800" b="1" dirty="0">
                <a:effectLst/>
                <a:latin typeface="Calibri" panose="020F0502020204030204" pitchFamily="34" charset="0"/>
                <a:ea typeface="Calibri" panose="020F0502020204030204" pitchFamily="34" charset="0"/>
                <a:cs typeface="Arial" panose="020B0604020202020204" pitchFamily="34" charset="0"/>
              </a:rPr>
            </a:br>
            <a:r>
              <a:rPr lang="ar-IQ" sz="2800" b="1" dirty="0">
                <a:effectLst/>
                <a:latin typeface="Calibri" panose="020F0502020204030204" pitchFamily="34" charset="0"/>
                <a:ea typeface="Calibri" panose="020F0502020204030204" pitchFamily="34" charset="0"/>
                <a:cs typeface="Arial" panose="020B0604020202020204" pitchFamily="34" charset="0"/>
              </a:rPr>
              <a:t> </a:t>
            </a:r>
            <a:r>
              <a:rPr lang="ar-IQ" sz="25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نسبة عائد المساهمة × نسبة هامش الامان = نسبة صافي الربح</a:t>
            </a:r>
            <a:br>
              <a:rPr lang="ar-IQ" sz="25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br>
            <a:br>
              <a:rPr lang="ar-IQ" sz="25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br>
            <a:r>
              <a:rPr lang="ar-IQ" sz="2800" b="1" dirty="0">
                <a:solidFill>
                  <a:schemeClr val="accent4">
                    <a:lumMod val="50000"/>
                  </a:schemeClr>
                </a:solidFill>
                <a:effectLst/>
                <a:latin typeface="Calibri" panose="020F0502020204030204" pitchFamily="34" charset="0"/>
                <a:ea typeface="Calibri" panose="020F0502020204030204" pitchFamily="34" charset="0"/>
                <a:cs typeface="Arial" panose="020B0604020202020204" pitchFamily="34" charset="0"/>
              </a:rPr>
              <a:t>صافي الربح  = حجم المبيعات × نسبة صافي الربح </a:t>
            </a:r>
            <a:br>
              <a:rPr lang="en-US" sz="2800" dirty="0">
                <a:effectLst/>
                <a:latin typeface="Calibri" panose="020F0502020204030204" pitchFamily="34" charset="0"/>
                <a:ea typeface="Calibri" panose="020F0502020204030204" pitchFamily="34" charset="0"/>
                <a:cs typeface="Arial" panose="020B0604020202020204" pitchFamily="34" charset="0"/>
              </a:rPr>
            </a:b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90B5641E-0006-BE25-D4D4-6619722D3423}"/>
              </a:ext>
            </a:extLst>
          </p:cNvPr>
          <p:cNvSpPr>
            <a:spLocks noGrp="1"/>
          </p:cNvSpPr>
          <p:nvPr>
            <p:ph idx="1"/>
          </p:nvPr>
        </p:nvSpPr>
        <p:spPr>
          <a:xfrm>
            <a:off x="192505" y="2525455"/>
            <a:ext cx="8258475" cy="2903194"/>
          </a:xfrm>
        </p:spPr>
        <p:txBody>
          <a:bodyPr/>
          <a:lstStyle/>
          <a:p>
            <a:pPr algn="just" rtl="1">
              <a:lnSpc>
                <a:spcPct val="115000"/>
              </a:lnSpc>
              <a:spcAft>
                <a:spcPts val="1000"/>
              </a:spcAft>
            </a:pPr>
            <a:r>
              <a:rPr lang="ar-IQ" b="1" dirty="0">
                <a:effectLst/>
                <a:latin typeface="Calibri" panose="020F0502020204030204" pitchFamily="34" charset="0"/>
                <a:ea typeface="Calibri" panose="020F0502020204030204" pitchFamily="34" charset="0"/>
                <a:cs typeface="Arial" panose="020B0604020202020204" pitchFamily="34" charset="0"/>
              </a:rPr>
              <a:t>مثال: </a:t>
            </a:r>
          </a:p>
          <a:p>
            <a:pPr algn="just" rtl="1">
              <a:lnSpc>
                <a:spcPct val="115000"/>
              </a:lnSpc>
              <a:spcAft>
                <a:spcPts val="1000"/>
              </a:spcAft>
            </a:pPr>
            <a:r>
              <a:rPr lang="ar-IQ" b="1" dirty="0">
                <a:effectLst/>
                <a:latin typeface="Calibri" panose="020F0502020204030204" pitchFamily="34" charset="0"/>
                <a:ea typeface="Calibri" panose="020F0502020204030204" pitchFamily="34" charset="0"/>
                <a:cs typeface="Arial" panose="020B0604020202020204" pitchFamily="34" charset="0"/>
              </a:rPr>
              <a:t>بلغت التكاليف الثابتة لاحدى الشركات 900,000 دينار والتكلفة المتغيرة للوحدة500 دينار وبلغ سعر البيع للوحدة 800 دينار وحجم المبيعات المخطط 5000 وحدة.</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b="1" dirty="0">
                <a:effectLst/>
                <a:latin typeface="Calibri" panose="020F0502020204030204" pitchFamily="34" charset="0"/>
                <a:ea typeface="Calibri" panose="020F0502020204030204" pitchFamily="34" charset="0"/>
                <a:cs typeface="Arial" panose="020B0604020202020204" pitchFamily="34" charset="0"/>
              </a:rPr>
              <a:t>            المطلوب: تحديد صافي الدخل المتوقع لجم مبيعات 4000,000 دينار.</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sz="3200" dirty="0"/>
          </a:p>
        </p:txBody>
      </p:sp>
    </p:spTree>
    <p:extLst>
      <p:ext uri="{BB962C8B-B14F-4D97-AF65-F5344CB8AC3E}">
        <p14:creationId xmlns:p14="http://schemas.microsoft.com/office/powerpoint/2010/main" val="407906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ar-IQ" sz="4400" b="1" dirty="0">
                <a:solidFill>
                  <a:schemeClr val="accent6"/>
                </a:solidFill>
                <a:latin typeface="Arial Black" panose="020B0604020202020204" pitchFamily="34" charset="0"/>
                <a:ea typeface="Arial Regular" pitchFamily="34" charset="-122"/>
                <a:cs typeface="Arial Black" panose="020B0604020202020204" pitchFamily="34" charset="0"/>
              </a:rPr>
              <a:t>محاور المحاضرة </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a:lstStyle/>
          <a:p>
            <a:pPr algn="r"/>
            <a:r>
              <a:rPr lang="ar-IQ" dirty="0"/>
              <a:t>الربح المستهدف</a:t>
            </a:r>
            <a:endParaRPr lang="en-US" dirty="0"/>
          </a:p>
          <a:p>
            <a:pPr algn="r"/>
            <a:r>
              <a:rPr lang="ar-IQ" dirty="0"/>
              <a:t>هامش الامان</a:t>
            </a:r>
            <a:endParaRPr lang="en-US" dirty="0"/>
          </a:p>
          <a:p>
            <a:pPr algn="r"/>
            <a:r>
              <a:rPr lang="en-US" dirty="0"/>
              <a:t>​</a:t>
            </a:r>
            <a:r>
              <a:rPr lang="ar-IQ" dirty="0"/>
              <a:t>الاستنتاجات </a:t>
            </a:r>
            <a:endParaRPr lang="en-US" dirty="0"/>
          </a:p>
          <a:p>
            <a:pPr algn="r"/>
            <a:r>
              <a:rPr lang="ar-IQ" dirty="0"/>
              <a:t>كوز</a:t>
            </a:r>
            <a:endParaRPr lang="en-US" dirty="0"/>
          </a:p>
          <a:p>
            <a:pPr algn="r"/>
            <a:r>
              <a:rPr lang="en-US" dirty="0"/>
              <a:t>​</a:t>
            </a:r>
            <a:r>
              <a:rPr lang="ar-IQ" dirty="0"/>
              <a:t>الملخص</a:t>
            </a:r>
            <a:endParaRPr lang="en-US" dirty="0"/>
          </a:p>
          <a:p>
            <a:pPr algn="r"/>
            <a:endParaRPr lang="en-US" dirty="0"/>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2054352"/>
            <a:ext cx="6766560" cy="768096"/>
          </a:xfrm>
        </p:spPr>
        <p:txBody>
          <a:bodyPr/>
          <a:lstStyle/>
          <a:p>
            <a:pPr algn="r"/>
            <a:r>
              <a:rPr lang="ar-IQ" sz="5400" dirty="0"/>
              <a:t>المقدمة</a:t>
            </a:r>
            <a:endParaRPr lang="en-US" sz="5400" dirty="0"/>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3222752"/>
            <a:ext cx="6766560" cy="2771648"/>
          </a:xfrm>
        </p:spPr>
        <p:txBody>
          <a:bodyPr/>
          <a:lstStyle/>
          <a:p>
            <a:pPr algn="just" rtl="1"/>
            <a:r>
              <a:rPr lang="ar-IQ" sz="3600" b="1" dirty="0">
                <a:effectLst/>
                <a:latin typeface="Calibri" panose="020F0502020204030204" pitchFamily="34" charset="0"/>
                <a:ea typeface="Calibri" panose="020F0502020204030204" pitchFamily="34" charset="0"/>
                <a:cs typeface="Arial" panose="020B0604020202020204" pitchFamily="34" charset="0"/>
              </a:rPr>
              <a:t>	هناك عدة مواضيع ذات العلاقة بموضوع تحليل التعادل والتي يمكن ان يكون لها تأثير على القرارات الادارية المرتبطة بعلاقة الكلفة، الحجم، الربح وهذه المواضيع هي: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n-US" sz="2800"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9796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009049" y="1647364"/>
            <a:ext cx="6400800" cy="768096"/>
          </a:xfrm>
        </p:spPr>
        <p:txBody>
          <a:bodyPr/>
          <a:lstStyle/>
          <a:p>
            <a:r>
              <a:rPr lang="ar-IQ" sz="4400" b="1" dirty="0">
                <a:solidFill>
                  <a:schemeClr val="accent6"/>
                </a:solidFill>
                <a:latin typeface="Arial Black" panose="020B0604020202020204" pitchFamily="34" charset="0"/>
                <a:cs typeface="Arial Black" panose="020B0604020202020204" pitchFamily="34" charset="0"/>
              </a:rPr>
              <a:t>العلاقة الاولى : </a:t>
            </a:r>
            <a:r>
              <a:rPr lang="ar-IQ" dirty="0">
                <a:latin typeface="Sabon Next LT" panose="02000500000000000000" pitchFamily="2" charset="0"/>
                <a:cs typeface="Sabon Next LT" panose="02000500000000000000" pitchFamily="2" charset="0"/>
              </a:rPr>
              <a:t>الربح المستهدف</a:t>
            </a:r>
            <a:br>
              <a:rPr lang="en-US" dirty="0">
                <a:latin typeface="Sabon Next LT" panose="02000500000000000000" pitchFamily="2" charset="0"/>
                <a:cs typeface="Sabon Next LT" panose="02000500000000000000" pitchFamily="2" charset="0"/>
              </a:rPr>
            </a:b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560320" y="3245639"/>
            <a:ext cx="9066998" cy="2904904"/>
          </a:xfrm>
        </p:spPr>
        <p:txBody>
          <a:bodyPr/>
          <a:lstStyle/>
          <a:p>
            <a:pPr>
              <a:lnSpc>
                <a:spcPct val="150000"/>
              </a:lnSpc>
            </a:pPr>
            <a:r>
              <a:rPr lang="ar-IQ" sz="2800" b="1" dirty="0">
                <a:latin typeface="Calibri" panose="020F0502020204030204" pitchFamily="34" charset="0"/>
                <a:ea typeface="Calibri" panose="020F0502020204030204" pitchFamily="34" charset="0"/>
                <a:cs typeface="Arial" panose="020B0604020202020204" pitchFamily="34" charset="0"/>
              </a:rPr>
              <a:t>تستهدف بعض المشاريع في بداية حياة المشروع او خلال تحقيق مستويات من النشاط لغرض تحقيق ربح مستهدف معين ولغرض تحديد مستويات النشاط بالوحدات او المبالغ التي تحقق ربح مستهدف معين من خلال اعادة صياغة معادلة التعادل بحيث تتضمن الربح المستهدف وكما يلي:</a:t>
            </a:r>
            <a:endParaRPr lang="en-US" sz="2800" dirty="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28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5292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45844" y="2252312"/>
                <a:ext cx="8370610" cy="1176688"/>
              </a:xfrm>
            </p:spPr>
            <p:txBody>
              <a:bodyPr/>
              <a:lstStyle/>
              <a:p>
                <a:pPr algn="just" rtl="1">
                  <a:lnSpc>
                    <a:spcPct val="250000"/>
                  </a:lnSpc>
                  <a:spcAft>
                    <a:spcPts val="1000"/>
                  </a:spcAft>
                </a:pPr>
                <a:r>
                  <a:rPr lang="ar-IQ" sz="2000" b="1" dirty="0">
                    <a:effectLst/>
                    <a:latin typeface="Calibri" panose="020F0502020204030204" pitchFamily="34" charset="0"/>
                    <a:ea typeface="Calibri" panose="020F0502020204030204" pitchFamily="34" charset="0"/>
                  </a:rPr>
                  <a:t>مستوى النشاط لتحقيق ربح مستهدف معين بالوحدات= </a:t>
                </a:r>
                <a14:m>
                  <m:oMath xmlns:m="http://schemas.openxmlformats.org/officeDocument/2006/math">
                    <m:f>
                      <m:fPr>
                        <m:ctrlPr>
                          <a:rPr lang="en-US" sz="2000" b="1" i="1">
                            <a:effectLst/>
                            <a:latin typeface="Cambria Math" panose="02040503050406030204" pitchFamily="18" charset="0"/>
                            <a:ea typeface="Calibri" panose="020F0502020204030204" pitchFamily="34" charset="0"/>
                          </a:rPr>
                        </m:ctrlPr>
                      </m:fPr>
                      <m:num>
                        <m:r>
                          <a:rPr lang="ar-SA" sz="2000">
                            <a:effectLst/>
                            <a:latin typeface="Cambria Math" panose="02040503050406030204" pitchFamily="18" charset="0"/>
                            <a:ea typeface="Calibri" panose="020F0502020204030204" pitchFamily="34" charset="0"/>
                          </a:rPr>
                          <m:t>المستهدف</m:t>
                        </m:r>
                        <m:r>
                          <a:rPr lang="ar-SA" sz="2000">
                            <a:effectLst/>
                            <a:latin typeface="Cambria Math" panose="02040503050406030204" pitchFamily="18" charset="0"/>
                            <a:ea typeface="Calibri" panose="020F0502020204030204" pitchFamily="34" charset="0"/>
                          </a:rPr>
                          <m:t> </m:t>
                        </m:r>
                        <m:r>
                          <a:rPr lang="ar-SA" sz="2000">
                            <a:effectLst/>
                            <a:latin typeface="Cambria Math" panose="02040503050406030204" pitchFamily="18" charset="0"/>
                            <a:ea typeface="Calibri" panose="020F0502020204030204" pitchFamily="34" charset="0"/>
                          </a:rPr>
                          <m:t>الربح</m:t>
                        </m:r>
                        <m:r>
                          <a:rPr lang="en-US" sz="2000" b="1">
                            <a:effectLst/>
                            <a:latin typeface="Cambria Math" panose="02040503050406030204" pitchFamily="18" charset="0"/>
                            <a:ea typeface="Calibri" panose="020F0502020204030204" pitchFamily="34" charset="0"/>
                          </a:rPr>
                          <m:t> + </m:t>
                        </m:r>
                        <m:r>
                          <a:rPr lang="ar-SA" sz="2000">
                            <a:effectLst/>
                            <a:latin typeface="Cambria Math" panose="02040503050406030204" pitchFamily="18" charset="0"/>
                            <a:ea typeface="Calibri" panose="020F0502020204030204" pitchFamily="34" charset="0"/>
                          </a:rPr>
                          <m:t>الثابتة</m:t>
                        </m:r>
                        <m:r>
                          <a:rPr lang="ar-SA" sz="2000">
                            <a:effectLst/>
                            <a:latin typeface="Cambria Math" panose="02040503050406030204" pitchFamily="18" charset="0"/>
                            <a:ea typeface="Calibri" panose="020F0502020204030204" pitchFamily="34" charset="0"/>
                          </a:rPr>
                          <m:t> </m:t>
                        </m:r>
                        <m:r>
                          <a:rPr lang="ar-SA" sz="2000">
                            <a:effectLst/>
                            <a:latin typeface="Cambria Math" panose="02040503050406030204" pitchFamily="18" charset="0"/>
                            <a:ea typeface="Calibri" panose="020F0502020204030204" pitchFamily="34" charset="0"/>
                          </a:rPr>
                          <m:t>التكاليف</m:t>
                        </m:r>
                        <m:r>
                          <a:rPr lang="ar-SA" sz="2000">
                            <a:effectLst/>
                            <a:latin typeface="Cambria Math" panose="02040503050406030204" pitchFamily="18" charset="0"/>
                            <a:ea typeface="Calibri" panose="020F0502020204030204" pitchFamily="34" charset="0"/>
                          </a:rPr>
                          <m:t> </m:t>
                        </m:r>
                      </m:num>
                      <m:den>
                        <m:r>
                          <a:rPr lang="ar-SA" sz="2000">
                            <a:effectLst/>
                            <a:latin typeface="Cambria Math" panose="02040503050406030204" pitchFamily="18" charset="0"/>
                            <a:ea typeface="Calibri" panose="020F0502020204030204" pitchFamily="34" charset="0"/>
                          </a:rPr>
                          <m:t>المساهمة</m:t>
                        </m:r>
                        <m:r>
                          <a:rPr lang="ar-SA" sz="2000">
                            <a:effectLst/>
                            <a:latin typeface="Cambria Math" panose="02040503050406030204" pitchFamily="18" charset="0"/>
                            <a:ea typeface="Calibri" panose="020F0502020204030204" pitchFamily="34" charset="0"/>
                          </a:rPr>
                          <m:t> </m:t>
                        </m:r>
                        <m:r>
                          <a:rPr lang="ar-SA" sz="2000">
                            <a:effectLst/>
                            <a:latin typeface="Cambria Math" panose="02040503050406030204" pitchFamily="18" charset="0"/>
                            <a:ea typeface="Calibri" panose="020F0502020204030204" pitchFamily="34" charset="0"/>
                          </a:rPr>
                          <m:t>عائد</m:t>
                        </m:r>
                        <m:r>
                          <a:rPr lang="ar-SA" sz="2000">
                            <a:effectLst/>
                            <a:latin typeface="Cambria Math" panose="02040503050406030204" pitchFamily="18" charset="0"/>
                            <a:ea typeface="Calibri" panose="020F0502020204030204" pitchFamily="34" charset="0"/>
                          </a:rPr>
                          <m:t> </m:t>
                        </m:r>
                      </m:den>
                    </m:f>
                  </m:oMath>
                </a14:m>
                <a:r>
                  <a:rPr lang="en-US" sz="2000" b="1" dirty="0">
                    <a:effectLst/>
                    <a:ea typeface="Calibri" panose="020F0502020204030204" pitchFamily="34" charset="0"/>
                  </a:rPr>
                  <a:t> </a:t>
                </a:r>
                <a:br>
                  <a:rPr lang="en-US" sz="2000" dirty="0">
                    <a:effectLst/>
                    <a:latin typeface="Calibri" panose="020F0502020204030204" pitchFamily="34" charset="0"/>
                    <a:ea typeface="Calibri" panose="020F0502020204030204" pitchFamily="34" charset="0"/>
                  </a:rPr>
                </a:br>
                <a:r>
                  <a:rPr lang="en-US" sz="2000" b="1" dirty="0">
                    <a:effectLst/>
                    <a:ea typeface="Calibri" panose="020F0502020204030204" pitchFamily="34" charset="0"/>
                  </a:rPr>
                  <a:t> </a:t>
                </a:r>
                <a:br>
                  <a:rPr lang="en-US" sz="2000" dirty="0">
                    <a:effectLst/>
                    <a:latin typeface="Calibri" panose="020F0502020204030204" pitchFamily="34" charset="0"/>
                    <a:ea typeface="Calibri" panose="020F0502020204030204" pitchFamily="34" charset="0"/>
                  </a:rPr>
                </a:br>
                <a:endParaRPr lang="en-US" sz="3600" dirty="0"/>
              </a:p>
            </p:txBody>
          </p:sp>
        </mc:Choice>
        <mc:Fallback xmlns="">
          <p:sp>
            <p:nvSpPr>
              <p:cNvPr id="2" name="Title 1">
                <a:extLst>
                  <a:ext uri="{FF2B5EF4-FFF2-40B4-BE49-F238E27FC236}">
                    <a16:creationId xmlns:a16="http://schemas.microsoft.com/office/drawing/2014/main" id="{FD5E8954-9BCB-7FD9-A210-38DC54382D45}"/>
                  </a:ext>
                </a:extLst>
              </p:cNvPr>
              <p:cNvSpPr>
                <a:spLocks noGrp="1" noRot="1" noChangeAspect="1" noMove="1" noResize="1" noEditPoints="1" noAdjustHandles="1" noChangeArrowheads="1" noChangeShapeType="1" noTextEdit="1"/>
              </p:cNvSpPr>
              <p:nvPr>
                <p:ph type="title"/>
              </p:nvPr>
            </p:nvSpPr>
            <p:spPr>
              <a:xfrm>
                <a:off x="3445844" y="2252312"/>
                <a:ext cx="8370610" cy="1176688"/>
              </a:xfrm>
              <a:blipFill>
                <a:blip r:embed="rId2"/>
                <a:stretch>
                  <a:fillRect r="-1894" b="-1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3445844" y="3893470"/>
                <a:ext cx="8370610" cy="726656"/>
              </a:xfrm>
            </p:spPr>
            <p:txBody>
              <a:bodyPr/>
              <a:lstStyle/>
              <a:p>
                <a:pPr algn="r" rtl="1"/>
                <a:r>
                  <a:rPr lang="ar-IQ" sz="2000" b="1" dirty="0">
                    <a:effectLst/>
                    <a:latin typeface="Calibri" panose="020F0502020204030204" pitchFamily="34" charset="0"/>
                    <a:ea typeface="Calibri" panose="020F0502020204030204" pitchFamily="34" charset="0"/>
                  </a:rPr>
                  <a:t>مستوى النشاط لتحقيق ربح مستهدف معين بالمبالغ =         </a:t>
                </a:r>
                <a14:m>
                  <m:oMath xmlns:m="http://schemas.openxmlformats.org/officeDocument/2006/math">
                    <m:f>
                      <m:fPr>
                        <m:ctrlPr>
                          <a:rPr lang="en-US" sz="2000" b="1" i="1">
                            <a:effectLst/>
                            <a:latin typeface="Cambria Math" panose="02040503050406030204" pitchFamily="18" charset="0"/>
                            <a:ea typeface="Calibri" panose="020F0502020204030204" pitchFamily="34" charset="0"/>
                          </a:rPr>
                        </m:ctrlPr>
                      </m:fPr>
                      <m:num>
                        <m:r>
                          <a:rPr lang="ar-SA" sz="2000">
                            <a:effectLst/>
                            <a:latin typeface="Cambria Math" panose="02040503050406030204" pitchFamily="18" charset="0"/>
                            <a:ea typeface="Calibri" panose="020F0502020204030204" pitchFamily="34" charset="0"/>
                          </a:rPr>
                          <m:t>المستهدف</m:t>
                        </m:r>
                        <m:r>
                          <a:rPr lang="ar-SA" sz="2000">
                            <a:effectLst/>
                            <a:latin typeface="Cambria Math" panose="02040503050406030204" pitchFamily="18" charset="0"/>
                            <a:ea typeface="Calibri" panose="020F0502020204030204" pitchFamily="34" charset="0"/>
                          </a:rPr>
                          <m:t> </m:t>
                        </m:r>
                        <m:r>
                          <a:rPr lang="ar-SA" sz="2000">
                            <a:effectLst/>
                            <a:latin typeface="Cambria Math" panose="02040503050406030204" pitchFamily="18" charset="0"/>
                            <a:ea typeface="Calibri" panose="020F0502020204030204" pitchFamily="34" charset="0"/>
                          </a:rPr>
                          <m:t>الربح</m:t>
                        </m:r>
                        <m:r>
                          <a:rPr lang="en-US" sz="2000" b="1">
                            <a:effectLst/>
                            <a:latin typeface="Cambria Math" panose="02040503050406030204" pitchFamily="18" charset="0"/>
                            <a:ea typeface="Calibri" panose="020F0502020204030204" pitchFamily="34" charset="0"/>
                          </a:rPr>
                          <m:t> + </m:t>
                        </m:r>
                        <m:r>
                          <a:rPr lang="ar-SA" sz="2000">
                            <a:effectLst/>
                            <a:latin typeface="Cambria Math" panose="02040503050406030204" pitchFamily="18" charset="0"/>
                            <a:ea typeface="Calibri" panose="020F0502020204030204" pitchFamily="34" charset="0"/>
                          </a:rPr>
                          <m:t>الثابتة</m:t>
                        </m:r>
                        <m:r>
                          <a:rPr lang="ar-SA" sz="2000">
                            <a:effectLst/>
                            <a:latin typeface="Cambria Math" panose="02040503050406030204" pitchFamily="18" charset="0"/>
                            <a:ea typeface="Calibri" panose="020F0502020204030204" pitchFamily="34" charset="0"/>
                          </a:rPr>
                          <m:t> </m:t>
                        </m:r>
                        <m:r>
                          <a:rPr lang="ar-SA" sz="2000">
                            <a:effectLst/>
                            <a:latin typeface="Cambria Math" panose="02040503050406030204" pitchFamily="18" charset="0"/>
                            <a:ea typeface="Calibri" panose="020F0502020204030204" pitchFamily="34" charset="0"/>
                          </a:rPr>
                          <m:t>التكاليف</m:t>
                        </m:r>
                        <m:r>
                          <a:rPr lang="ar-SA" sz="2000">
                            <a:effectLst/>
                            <a:latin typeface="Cambria Math" panose="02040503050406030204" pitchFamily="18" charset="0"/>
                            <a:ea typeface="Calibri" panose="020F0502020204030204" pitchFamily="34" charset="0"/>
                          </a:rPr>
                          <m:t> </m:t>
                        </m:r>
                      </m:num>
                      <m:den>
                        <m:r>
                          <a:rPr lang="ar-SA" sz="2000">
                            <a:effectLst/>
                            <a:latin typeface="Cambria Math" panose="02040503050406030204" pitchFamily="18" charset="0"/>
                            <a:ea typeface="Calibri" panose="020F0502020204030204" pitchFamily="34" charset="0"/>
                          </a:rPr>
                          <m:t>عائدالمساهمة</m:t>
                        </m:r>
                        <m:r>
                          <a:rPr lang="ar-SA" sz="2000" b="1">
                            <a:effectLst/>
                            <a:latin typeface="Cambria Math" panose="02040503050406030204" pitchFamily="18" charset="0"/>
                            <a:ea typeface="Calibri" panose="020F0502020204030204" pitchFamily="34" charset="0"/>
                            <a:cs typeface="Cambria Math" panose="02040503050406030204" pitchFamily="18" charset="0"/>
                          </a:rPr>
                          <m:t> </m:t>
                        </m:r>
                        <m:r>
                          <a:rPr lang="ar-SA" sz="2000">
                            <a:effectLst/>
                            <a:latin typeface="Cambria Math" panose="02040503050406030204" pitchFamily="18" charset="0"/>
                            <a:ea typeface="Calibri" panose="020F0502020204030204" pitchFamily="34" charset="0"/>
                          </a:rPr>
                          <m:t>نسبة</m:t>
                        </m:r>
                        <m:r>
                          <a:rPr lang="ar-SA" sz="2000" b="1">
                            <a:effectLst/>
                            <a:latin typeface="Cambria Math" panose="02040503050406030204" pitchFamily="18" charset="0"/>
                            <a:ea typeface="Calibri" panose="020F0502020204030204" pitchFamily="34" charset="0"/>
                            <a:cs typeface="Cambria Math" panose="02040503050406030204" pitchFamily="18" charset="0"/>
                          </a:rPr>
                          <m:t> </m:t>
                        </m:r>
                      </m:den>
                    </m:f>
                  </m:oMath>
                </a14:m>
                <a:endParaRPr lang="en-US" sz="2000" dirty="0"/>
              </a:p>
            </p:txBody>
          </p:sp>
        </mc:Choice>
        <mc:Fallback xmlns="">
          <p:sp>
            <p:nvSpPr>
              <p:cNvPr id="4" name="Text Placeholder 3">
                <a:extLst>
                  <a:ext uri="{FF2B5EF4-FFF2-40B4-BE49-F238E27FC236}">
                    <a16:creationId xmlns:a16="http://schemas.microsoft.com/office/drawing/2014/main" id="{D2BBD890-6A99-C160-C084-2916E2310718}"/>
                  </a:ext>
                </a:extLst>
              </p:cNvPr>
              <p:cNvSpPr>
                <a:spLocks noGrp="1" noRot="1" noChangeAspect="1" noMove="1" noResize="1" noEditPoints="1" noAdjustHandles="1" noChangeArrowheads="1" noChangeShapeType="1" noTextEdit="1"/>
              </p:cNvSpPr>
              <p:nvPr>
                <p:ph type="body" sz="quarter" idx="13"/>
              </p:nvPr>
            </p:nvSpPr>
            <p:spPr>
              <a:xfrm>
                <a:off x="3445844" y="3893470"/>
                <a:ext cx="8370610" cy="726656"/>
              </a:xfrm>
              <a:blipFill>
                <a:blip r:embed="rId3"/>
                <a:stretch>
                  <a:fillRect r="-1894"/>
                </a:stretch>
              </a:blipFill>
            </p:spPr>
            <p:txBody>
              <a:bodyPr/>
              <a:lstStyle/>
              <a:p>
                <a:r>
                  <a:rPr lang="en-US">
                    <a:noFill/>
                  </a:rPr>
                  <a:t> </a:t>
                </a:r>
              </a:p>
            </p:txBody>
          </p:sp>
        </mc:Fallback>
      </mc:AlternateContent>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68568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837110" y="378968"/>
            <a:ext cx="8165592" cy="768096"/>
          </a:xfrm>
        </p:spPr>
        <p:txBody>
          <a:bodyPr/>
          <a:lstStyle/>
          <a:p>
            <a:pPr algn="r" rtl="1"/>
            <a:r>
              <a:rPr lang="ar-IQ" dirty="0"/>
              <a:t>مثال :</a:t>
            </a:r>
            <a:br>
              <a:rPr lang="en-US" dirty="0"/>
            </a:br>
            <a:endParaRPr lang="en-US"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6</a:t>
            </a:fld>
            <a:endParaRPr lang="en-US" dirty="0"/>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4011329" y="3291571"/>
                <a:ext cx="7921591" cy="2733575"/>
              </a:xfrm>
            </p:spPr>
            <p:txBody>
              <a:bodyPr/>
              <a:lstStyle/>
              <a:p>
                <a:pPr algn="just" rtl="1">
                  <a:lnSpc>
                    <a:spcPct val="115000"/>
                  </a:lnSpc>
                  <a:spcAft>
                    <a:spcPts val="1000"/>
                  </a:spcAft>
                </a:pPr>
                <a:r>
                  <a:rPr lang="ar-IQ" sz="1800" b="1" dirty="0">
                    <a:effectLst/>
                    <a:latin typeface="Calibri" panose="020F0502020204030204" pitchFamily="34" charset="0"/>
                    <a:ea typeface="Calibri" panose="020F0502020204030204" pitchFamily="34" charset="0"/>
                    <a:cs typeface="Arial" panose="020B0604020202020204" pitchFamily="34" charset="0"/>
                  </a:rPr>
                  <a:t>الحل/ مستوى النشاط لتحقيق ربح مستهدف معين بالوحدات = </a:t>
                </a:r>
                <a14:m>
                  <m:oMath xmlns:m="http://schemas.openxmlformats.org/officeDocument/2006/math">
                    <m:f>
                      <m:fPr>
                        <m:ctrlPr>
                          <a:rPr lang="en-US" sz="1800" b="1" i="1">
                            <a:effectLst/>
                            <a:latin typeface="Cambria Math" panose="02040503050406030204" pitchFamily="18" charset="0"/>
                            <a:ea typeface="Calibri" panose="020F0502020204030204" pitchFamily="34" charset="0"/>
                            <a:cs typeface="Arial" panose="020B0604020202020204" pitchFamily="34" charset="0"/>
                          </a:rPr>
                        </m:ctrlPr>
                      </m:fPr>
                      <m:num>
                        <m:r>
                          <a:rPr lang="ar-SA" sz="1800">
                            <a:effectLst/>
                            <a:latin typeface="Cambria Math" panose="02040503050406030204" pitchFamily="18" charset="0"/>
                            <a:ea typeface="Calibri" panose="020F0502020204030204" pitchFamily="34" charset="0"/>
                            <a:cs typeface="Arial" panose="020B0604020202020204" pitchFamily="34" charset="0"/>
                          </a:rPr>
                          <m:t>المستهدف</m:t>
                        </m:r>
                        <m:r>
                          <a:rPr lang="ar-SA" sz="1800">
                            <a:effectLst/>
                            <a:latin typeface="Cambria Math" panose="02040503050406030204" pitchFamily="18" charset="0"/>
                            <a:ea typeface="Calibri" panose="020F0502020204030204" pitchFamily="34" charset="0"/>
                            <a:cs typeface="Arial" panose="020B0604020202020204" pitchFamily="34" charset="0"/>
                          </a:rPr>
                          <m:t> </m:t>
                        </m:r>
                        <m:r>
                          <a:rPr lang="ar-SA" sz="1800">
                            <a:effectLst/>
                            <a:latin typeface="Cambria Math" panose="02040503050406030204" pitchFamily="18" charset="0"/>
                            <a:ea typeface="Calibri" panose="020F0502020204030204" pitchFamily="34" charset="0"/>
                            <a:cs typeface="Arial" panose="020B0604020202020204" pitchFamily="34" charset="0"/>
                          </a:rPr>
                          <m:t>الربح</m:t>
                        </m:r>
                        <m:r>
                          <a:rPr lang="en-US" sz="1800" b="1">
                            <a:effectLst/>
                            <a:latin typeface="Cambria Math" panose="02040503050406030204" pitchFamily="18" charset="0"/>
                            <a:ea typeface="Calibri" panose="020F0502020204030204" pitchFamily="34" charset="0"/>
                            <a:cs typeface="Arial" panose="020B0604020202020204" pitchFamily="34" charset="0"/>
                          </a:rPr>
                          <m:t> + </m:t>
                        </m:r>
                        <m:r>
                          <a:rPr lang="ar-SA" sz="1800">
                            <a:effectLst/>
                            <a:latin typeface="Cambria Math" panose="02040503050406030204" pitchFamily="18" charset="0"/>
                            <a:ea typeface="Calibri" panose="020F0502020204030204" pitchFamily="34" charset="0"/>
                            <a:cs typeface="Arial" panose="020B0604020202020204" pitchFamily="34" charset="0"/>
                          </a:rPr>
                          <m:t>الثابتة</m:t>
                        </m:r>
                        <m:r>
                          <a:rPr lang="ar-SA" sz="1800">
                            <a:effectLst/>
                            <a:latin typeface="Cambria Math" panose="02040503050406030204" pitchFamily="18" charset="0"/>
                            <a:ea typeface="Calibri" panose="020F0502020204030204" pitchFamily="34" charset="0"/>
                            <a:cs typeface="Arial" panose="020B0604020202020204" pitchFamily="34" charset="0"/>
                          </a:rPr>
                          <m:t> </m:t>
                        </m:r>
                        <m:r>
                          <a:rPr lang="ar-SA" sz="1800">
                            <a:effectLst/>
                            <a:latin typeface="Cambria Math" panose="02040503050406030204" pitchFamily="18" charset="0"/>
                            <a:ea typeface="Calibri" panose="020F0502020204030204" pitchFamily="34" charset="0"/>
                            <a:cs typeface="Arial" panose="020B0604020202020204" pitchFamily="34" charset="0"/>
                          </a:rPr>
                          <m:t>التكاليف</m:t>
                        </m:r>
                        <m:r>
                          <a:rPr lang="ar-SA" sz="1800">
                            <a:effectLst/>
                            <a:latin typeface="Cambria Math" panose="02040503050406030204" pitchFamily="18" charset="0"/>
                            <a:ea typeface="Calibri" panose="020F0502020204030204" pitchFamily="34" charset="0"/>
                            <a:cs typeface="Arial" panose="020B0604020202020204" pitchFamily="34" charset="0"/>
                          </a:rPr>
                          <m:t> </m:t>
                        </m:r>
                      </m:num>
                      <m:den>
                        <m:r>
                          <a:rPr lang="ar-SA" sz="1800">
                            <a:effectLst/>
                            <a:latin typeface="Cambria Math" panose="02040503050406030204" pitchFamily="18" charset="0"/>
                            <a:ea typeface="Calibri" panose="020F0502020204030204" pitchFamily="34" charset="0"/>
                            <a:cs typeface="Arial" panose="020B0604020202020204" pitchFamily="34" charset="0"/>
                          </a:rPr>
                          <m:t>عائدالمساهمة</m:t>
                        </m:r>
                        <m:r>
                          <a:rPr lang="ar-SA" sz="1800" b="1">
                            <a:effectLst/>
                            <a:latin typeface="Cambria Math" panose="02040503050406030204" pitchFamily="18" charset="0"/>
                            <a:ea typeface="Calibri" panose="020F0502020204030204" pitchFamily="34" charset="0"/>
                            <a:cs typeface="Cambria Math" panose="02040503050406030204" pitchFamily="18" charset="0"/>
                          </a:rPr>
                          <m:t> </m:t>
                        </m:r>
                      </m:den>
                    </m:f>
                  </m:oMath>
                </a14:m>
                <a:r>
                  <a:rPr lang="ar-IQ" sz="1800" b="1"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1800" b="1" dirty="0">
                    <a:effectLst/>
                    <a:latin typeface="Calibri" panose="020F050202020403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1800" b="1" i="1">
                            <a:effectLst/>
                            <a:latin typeface="Cambria Math" panose="02040503050406030204" pitchFamily="18" charset="0"/>
                            <a:ea typeface="Calibri" panose="020F0502020204030204" pitchFamily="34" charset="0"/>
                            <a:cs typeface="Arial" panose="020B0604020202020204" pitchFamily="34" charset="0"/>
                          </a:rPr>
                        </m:ctrlPr>
                      </m:fPr>
                      <m:num>
                        <m:r>
                          <a:rPr lang="en-US" sz="1800" b="1" i="1">
                            <a:effectLst/>
                            <a:latin typeface="Cambria Math" panose="02040503050406030204" pitchFamily="18" charset="0"/>
                            <a:ea typeface="Calibri" panose="020F0502020204030204" pitchFamily="34" charset="0"/>
                            <a:cs typeface="Arial" panose="020B0604020202020204" pitchFamily="34" charset="0"/>
                          </a:rPr>
                          <m:t>𝟓𝟓</m:t>
                        </m:r>
                        <m:r>
                          <a:rPr lang="en-US" sz="1800" b="1">
                            <a:effectLst/>
                            <a:latin typeface="Cambria Math" panose="02040503050406030204" pitchFamily="18" charset="0"/>
                            <a:ea typeface="Calibri" panose="020F0502020204030204" pitchFamily="34" charset="0"/>
                            <a:cs typeface="Arial" panose="020B0604020202020204" pitchFamily="34" charset="0"/>
                          </a:rPr>
                          <m:t>,</m:t>
                        </m:r>
                        <m:r>
                          <a:rPr lang="en-US" sz="1800" b="1" i="1">
                            <a:effectLst/>
                            <a:latin typeface="Cambria Math" panose="02040503050406030204" pitchFamily="18" charset="0"/>
                            <a:ea typeface="Calibri" panose="020F0502020204030204" pitchFamily="34" charset="0"/>
                            <a:cs typeface="Arial" panose="020B0604020202020204" pitchFamily="34" charset="0"/>
                          </a:rPr>
                          <m:t>𝟎𝟎𝟎</m:t>
                        </m:r>
                        <m:r>
                          <a:rPr lang="en-US" sz="1800" b="1">
                            <a:effectLst/>
                            <a:latin typeface="Cambria Math" panose="02040503050406030204" pitchFamily="18" charset="0"/>
                            <a:ea typeface="Calibri" panose="020F0502020204030204" pitchFamily="34" charset="0"/>
                            <a:cs typeface="Arial" panose="020B0604020202020204" pitchFamily="34" charset="0"/>
                          </a:rPr>
                          <m:t> + </m:t>
                        </m:r>
                        <m:r>
                          <a:rPr lang="en-US" sz="1800" b="1" i="1">
                            <a:effectLst/>
                            <a:latin typeface="Cambria Math" panose="02040503050406030204" pitchFamily="18" charset="0"/>
                            <a:ea typeface="Calibri" panose="020F0502020204030204" pitchFamily="34" charset="0"/>
                            <a:cs typeface="Arial" panose="020B0604020202020204" pitchFamily="34" charset="0"/>
                          </a:rPr>
                          <m:t>𝟏𝟏𝟎</m:t>
                        </m:r>
                        <m:r>
                          <a:rPr lang="en-US" sz="1800" b="1">
                            <a:effectLst/>
                            <a:latin typeface="Cambria Math" panose="02040503050406030204" pitchFamily="18" charset="0"/>
                            <a:ea typeface="Calibri" panose="020F0502020204030204" pitchFamily="34" charset="0"/>
                            <a:cs typeface="Arial" panose="020B0604020202020204" pitchFamily="34" charset="0"/>
                          </a:rPr>
                          <m:t>,</m:t>
                        </m:r>
                        <m:r>
                          <a:rPr lang="en-US" sz="1800" b="1" i="1">
                            <a:effectLst/>
                            <a:latin typeface="Cambria Math" panose="02040503050406030204" pitchFamily="18" charset="0"/>
                            <a:ea typeface="Calibri" panose="020F0502020204030204" pitchFamily="34" charset="0"/>
                            <a:cs typeface="Arial" panose="020B0604020202020204" pitchFamily="34" charset="0"/>
                          </a:rPr>
                          <m:t>𝟎𝟎𝟎</m:t>
                        </m:r>
                        <m:r>
                          <a:rPr lang="ar-SA" sz="1800">
                            <a:effectLst/>
                            <a:latin typeface="Cambria Math" panose="02040503050406030204" pitchFamily="18" charset="0"/>
                            <a:ea typeface="Calibri" panose="020F0502020204030204" pitchFamily="34" charset="0"/>
                            <a:cs typeface="Arial" panose="020B0604020202020204" pitchFamily="34" charset="0"/>
                          </a:rPr>
                          <m:t>  </m:t>
                        </m:r>
                      </m:num>
                      <m:den>
                        <m:r>
                          <a:rPr lang="en-US" sz="1800" b="1" i="1">
                            <a:effectLst/>
                            <a:latin typeface="Cambria Math" panose="02040503050406030204" pitchFamily="18" charset="0"/>
                            <a:ea typeface="Calibri" panose="020F0502020204030204" pitchFamily="34" charset="0"/>
                            <a:cs typeface="Arial" panose="020B0604020202020204" pitchFamily="34" charset="0"/>
                          </a:rPr>
                          <m:t>𝟑𝟎𝟎</m:t>
                        </m:r>
                        <m:r>
                          <a:rPr lang="en-US" sz="1800" b="1">
                            <a:effectLst/>
                            <a:latin typeface="Cambria Math" panose="02040503050406030204" pitchFamily="18" charset="0"/>
                            <a:ea typeface="Calibri" panose="020F0502020204030204" pitchFamily="34" charset="0"/>
                            <a:cs typeface="Arial" panose="020B0604020202020204" pitchFamily="34" charset="0"/>
                          </a:rPr>
                          <m:t>  </m:t>
                        </m:r>
                      </m:den>
                    </m:f>
                  </m:oMath>
                </a14:m>
                <a:r>
                  <a:rPr lang="ar-IQ" sz="1800" b="1" dirty="0">
                    <a:effectLst/>
                    <a:latin typeface="Calibri" panose="020F0502020204030204" pitchFamily="34" charset="0"/>
                    <a:ea typeface="Calibri" panose="020F0502020204030204" pitchFamily="34" charset="0"/>
                    <a:cs typeface="Arial" panose="020B0604020202020204" pitchFamily="34" charset="0"/>
                  </a:rPr>
                  <a:t> = 550 وحدة</a:t>
                </a:r>
              </a:p>
              <a:p>
                <a:pPr algn="just" rtl="1">
                  <a:lnSpc>
                    <a:spcPct val="115000"/>
                  </a:lnSpc>
                  <a:spcAft>
                    <a:spcPts val="1000"/>
                  </a:spcAft>
                </a:pPr>
                <a:r>
                  <a:rPr lang="ar-IQ" sz="1800" b="1" dirty="0">
                    <a:effectLst/>
                    <a:latin typeface="Calibri" panose="020F0502020204030204" pitchFamily="34" charset="0"/>
                    <a:ea typeface="Calibri" panose="020F0502020204030204" pitchFamily="34" charset="0"/>
                    <a:cs typeface="Arial" panose="020B0604020202020204" pitchFamily="34" charset="0"/>
                  </a:rPr>
                  <a:t>مستوى النشاط لتحقيق ربح مستهدف معين بالمبالغ = </a:t>
                </a:r>
                <a14:m>
                  <m:oMath xmlns:m="http://schemas.openxmlformats.org/officeDocument/2006/math">
                    <m:f>
                      <m:fPr>
                        <m:ctrlPr>
                          <a:rPr lang="en-US" sz="1800" b="1" i="1">
                            <a:effectLst/>
                            <a:latin typeface="Cambria Math" panose="02040503050406030204" pitchFamily="18" charset="0"/>
                            <a:ea typeface="Calibri" panose="020F0502020204030204" pitchFamily="34" charset="0"/>
                            <a:cs typeface="Arial" panose="020B0604020202020204" pitchFamily="34" charset="0"/>
                          </a:rPr>
                        </m:ctrlPr>
                      </m:fPr>
                      <m:num>
                        <m:r>
                          <a:rPr lang="ar-SA" sz="1800">
                            <a:effectLst/>
                            <a:latin typeface="Cambria Math" panose="02040503050406030204" pitchFamily="18" charset="0"/>
                            <a:ea typeface="Calibri" panose="020F0502020204030204" pitchFamily="34" charset="0"/>
                            <a:cs typeface="Arial" panose="020B0604020202020204" pitchFamily="34" charset="0"/>
                          </a:rPr>
                          <m:t>المستهدف</m:t>
                        </m:r>
                        <m:r>
                          <a:rPr lang="ar-SA" sz="1800">
                            <a:effectLst/>
                            <a:latin typeface="Cambria Math" panose="02040503050406030204" pitchFamily="18" charset="0"/>
                            <a:ea typeface="Calibri" panose="020F0502020204030204" pitchFamily="34" charset="0"/>
                            <a:cs typeface="Arial" panose="020B0604020202020204" pitchFamily="34" charset="0"/>
                          </a:rPr>
                          <m:t> </m:t>
                        </m:r>
                        <m:r>
                          <a:rPr lang="ar-SA" sz="1800">
                            <a:effectLst/>
                            <a:latin typeface="Cambria Math" panose="02040503050406030204" pitchFamily="18" charset="0"/>
                            <a:ea typeface="Calibri" panose="020F0502020204030204" pitchFamily="34" charset="0"/>
                            <a:cs typeface="Arial" panose="020B0604020202020204" pitchFamily="34" charset="0"/>
                          </a:rPr>
                          <m:t>الربح</m:t>
                        </m:r>
                        <m:r>
                          <a:rPr lang="en-US" sz="1800" b="1">
                            <a:effectLst/>
                            <a:latin typeface="Cambria Math" panose="02040503050406030204" pitchFamily="18" charset="0"/>
                            <a:ea typeface="Calibri" panose="020F0502020204030204" pitchFamily="34" charset="0"/>
                            <a:cs typeface="Arial" panose="020B0604020202020204" pitchFamily="34" charset="0"/>
                          </a:rPr>
                          <m:t> + </m:t>
                        </m:r>
                        <m:r>
                          <a:rPr lang="ar-SA" sz="1800">
                            <a:effectLst/>
                            <a:latin typeface="Cambria Math" panose="02040503050406030204" pitchFamily="18" charset="0"/>
                            <a:ea typeface="Calibri" panose="020F0502020204030204" pitchFamily="34" charset="0"/>
                            <a:cs typeface="Arial" panose="020B0604020202020204" pitchFamily="34" charset="0"/>
                          </a:rPr>
                          <m:t>الثابتة</m:t>
                        </m:r>
                        <m:r>
                          <a:rPr lang="ar-SA" sz="1800">
                            <a:effectLst/>
                            <a:latin typeface="Cambria Math" panose="02040503050406030204" pitchFamily="18" charset="0"/>
                            <a:ea typeface="Calibri" panose="020F0502020204030204" pitchFamily="34" charset="0"/>
                            <a:cs typeface="Arial" panose="020B0604020202020204" pitchFamily="34" charset="0"/>
                          </a:rPr>
                          <m:t> </m:t>
                        </m:r>
                        <m:r>
                          <a:rPr lang="ar-SA" sz="1800">
                            <a:effectLst/>
                            <a:latin typeface="Cambria Math" panose="02040503050406030204" pitchFamily="18" charset="0"/>
                            <a:ea typeface="Calibri" panose="020F0502020204030204" pitchFamily="34" charset="0"/>
                            <a:cs typeface="Arial" panose="020B0604020202020204" pitchFamily="34" charset="0"/>
                          </a:rPr>
                          <m:t>التكاليف</m:t>
                        </m:r>
                        <m:r>
                          <a:rPr lang="ar-SA" sz="1800">
                            <a:effectLst/>
                            <a:latin typeface="Cambria Math" panose="02040503050406030204" pitchFamily="18" charset="0"/>
                            <a:ea typeface="Calibri" panose="020F0502020204030204" pitchFamily="34" charset="0"/>
                            <a:cs typeface="Arial" panose="020B0604020202020204" pitchFamily="34" charset="0"/>
                          </a:rPr>
                          <m:t> </m:t>
                        </m:r>
                      </m:num>
                      <m:den>
                        <m:r>
                          <a:rPr lang="ar-SA" sz="1800">
                            <a:effectLst/>
                            <a:latin typeface="Cambria Math" panose="02040503050406030204" pitchFamily="18" charset="0"/>
                            <a:ea typeface="Calibri" panose="020F0502020204030204" pitchFamily="34" charset="0"/>
                            <a:cs typeface="Arial" panose="020B0604020202020204" pitchFamily="34" charset="0"/>
                          </a:rPr>
                          <m:t>عائدالمساهمة</m:t>
                        </m:r>
                        <m:r>
                          <a:rPr lang="ar-SA" sz="1800" b="1">
                            <a:effectLst/>
                            <a:latin typeface="Cambria Math" panose="02040503050406030204" pitchFamily="18" charset="0"/>
                            <a:ea typeface="Calibri" panose="020F0502020204030204" pitchFamily="34" charset="0"/>
                            <a:cs typeface="Cambria Math" panose="02040503050406030204" pitchFamily="18" charset="0"/>
                          </a:rPr>
                          <m:t> </m:t>
                        </m:r>
                        <m:r>
                          <a:rPr lang="ar-SA" sz="1800">
                            <a:effectLst/>
                            <a:latin typeface="Cambria Math" panose="02040503050406030204" pitchFamily="18" charset="0"/>
                            <a:ea typeface="Calibri" panose="020F0502020204030204" pitchFamily="34" charset="0"/>
                            <a:cs typeface="Arial" panose="020B0604020202020204" pitchFamily="34" charset="0"/>
                          </a:rPr>
                          <m:t>نسبة</m:t>
                        </m:r>
                        <m:r>
                          <a:rPr lang="ar-SA" sz="1800" b="1">
                            <a:effectLst/>
                            <a:latin typeface="Cambria Math" panose="02040503050406030204" pitchFamily="18" charset="0"/>
                            <a:ea typeface="Calibri" panose="020F0502020204030204" pitchFamily="34" charset="0"/>
                            <a:cs typeface="Cambria Math" panose="02040503050406030204" pitchFamily="18" charset="0"/>
                          </a:rPr>
                          <m:t> </m:t>
                        </m:r>
                      </m:den>
                    </m:f>
                  </m:oMath>
                </a14:m>
                <a:r>
                  <a:rPr lang="ar-IQ" sz="1800" b="1"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1800" b="1" dirty="0">
                    <a:effectLst/>
                    <a:latin typeface="Calibri" panose="020F050202020403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1800" b="1" i="1">
                            <a:effectLst/>
                            <a:latin typeface="Cambria Math" panose="02040503050406030204" pitchFamily="18" charset="0"/>
                            <a:ea typeface="Calibri" panose="020F0502020204030204" pitchFamily="34" charset="0"/>
                            <a:cs typeface="Arial" panose="020B0604020202020204" pitchFamily="34" charset="0"/>
                          </a:rPr>
                        </m:ctrlPr>
                      </m:fPr>
                      <m:num>
                        <m:r>
                          <a:rPr lang="en-US" sz="1800" b="1" i="1">
                            <a:effectLst/>
                            <a:latin typeface="Cambria Math" panose="02040503050406030204" pitchFamily="18" charset="0"/>
                            <a:ea typeface="Calibri" panose="020F0502020204030204" pitchFamily="34" charset="0"/>
                            <a:cs typeface="Arial" panose="020B0604020202020204" pitchFamily="34" charset="0"/>
                          </a:rPr>
                          <m:t>𝟓𝟓</m:t>
                        </m:r>
                        <m:r>
                          <a:rPr lang="en-US" sz="1800" b="1">
                            <a:effectLst/>
                            <a:latin typeface="Cambria Math" panose="02040503050406030204" pitchFamily="18" charset="0"/>
                            <a:ea typeface="Calibri" panose="020F0502020204030204" pitchFamily="34" charset="0"/>
                            <a:cs typeface="Arial" panose="020B0604020202020204" pitchFamily="34" charset="0"/>
                          </a:rPr>
                          <m:t>,</m:t>
                        </m:r>
                        <m:r>
                          <a:rPr lang="en-US" sz="1800" b="1" i="1">
                            <a:effectLst/>
                            <a:latin typeface="Cambria Math" panose="02040503050406030204" pitchFamily="18" charset="0"/>
                            <a:ea typeface="Calibri" panose="020F0502020204030204" pitchFamily="34" charset="0"/>
                            <a:cs typeface="Arial" panose="020B0604020202020204" pitchFamily="34" charset="0"/>
                          </a:rPr>
                          <m:t>𝟎𝟎𝟎</m:t>
                        </m:r>
                        <m:r>
                          <a:rPr lang="en-US" sz="1800" b="1">
                            <a:effectLst/>
                            <a:latin typeface="Cambria Math" panose="02040503050406030204" pitchFamily="18" charset="0"/>
                            <a:ea typeface="Calibri" panose="020F0502020204030204" pitchFamily="34" charset="0"/>
                            <a:cs typeface="Arial" panose="020B0604020202020204" pitchFamily="34" charset="0"/>
                          </a:rPr>
                          <m:t> + </m:t>
                        </m:r>
                        <m:r>
                          <a:rPr lang="en-US" sz="1800" b="1" i="1">
                            <a:effectLst/>
                            <a:latin typeface="Cambria Math" panose="02040503050406030204" pitchFamily="18" charset="0"/>
                            <a:ea typeface="Calibri" panose="020F0502020204030204" pitchFamily="34" charset="0"/>
                            <a:cs typeface="Arial" panose="020B0604020202020204" pitchFamily="34" charset="0"/>
                          </a:rPr>
                          <m:t>𝟏𝟏𝟎</m:t>
                        </m:r>
                        <m:r>
                          <a:rPr lang="en-US" sz="1800" b="1">
                            <a:effectLst/>
                            <a:latin typeface="Cambria Math" panose="02040503050406030204" pitchFamily="18" charset="0"/>
                            <a:ea typeface="Calibri" panose="020F0502020204030204" pitchFamily="34" charset="0"/>
                            <a:cs typeface="Arial" panose="020B0604020202020204" pitchFamily="34" charset="0"/>
                          </a:rPr>
                          <m:t>,</m:t>
                        </m:r>
                        <m:r>
                          <a:rPr lang="en-US" sz="1800" b="1" i="1">
                            <a:effectLst/>
                            <a:latin typeface="Cambria Math" panose="02040503050406030204" pitchFamily="18" charset="0"/>
                            <a:ea typeface="Calibri" panose="020F0502020204030204" pitchFamily="34" charset="0"/>
                            <a:cs typeface="Arial" panose="020B0604020202020204" pitchFamily="34" charset="0"/>
                          </a:rPr>
                          <m:t>𝟎𝟎𝟎</m:t>
                        </m:r>
                        <m:r>
                          <a:rPr lang="ar-SA" sz="1800">
                            <a:effectLst/>
                            <a:latin typeface="Cambria Math" panose="02040503050406030204" pitchFamily="18" charset="0"/>
                            <a:ea typeface="Calibri" panose="020F0502020204030204" pitchFamily="34" charset="0"/>
                            <a:cs typeface="Arial" panose="020B0604020202020204" pitchFamily="34" charset="0"/>
                          </a:rPr>
                          <m:t>  </m:t>
                        </m:r>
                      </m:num>
                      <m:den>
                        <m:r>
                          <a:rPr lang="en-US" sz="1800" b="1" i="1">
                            <a:effectLst/>
                            <a:latin typeface="Cambria Math" panose="02040503050406030204" pitchFamily="18" charset="0"/>
                            <a:ea typeface="Calibri" panose="020F0502020204030204" pitchFamily="34" charset="0"/>
                            <a:cs typeface="Arial" panose="020B0604020202020204" pitchFamily="34" charset="0"/>
                          </a:rPr>
                          <m:t>𝟎</m:t>
                        </m:r>
                        <m:r>
                          <a:rPr lang="en-US" sz="1800" b="1">
                            <a:effectLst/>
                            <a:latin typeface="Cambria Math" panose="02040503050406030204" pitchFamily="18" charset="0"/>
                            <a:ea typeface="Calibri" panose="020F0502020204030204" pitchFamily="34" charset="0"/>
                            <a:cs typeface="Arial" panose="020B0604020202020204" pitchFamily="34" charset="0"/>
                          </a:rPr>
                          <m:t>.</m:t>
                        </m:r>
                        <m:r>
                          <a:rPr lang="en-US" sz="1800" b="1" i="1">
                            <a:effectLst/>
                            <a:latin typeface="Cambria Math" panose="02040503050406030204" pitchFamily="18" charset="0"/>
                            <a:ea typeface="Calibri" panose="020F0502020204030204" pitchFamily="34" charset="0"/>
                            <a:cs typeface="Arial" panose="020B0604020202020204" pitchFamily="34" charset="0"/>
                          </a:rPr>
                          <m:t>𝟑</m:t>
                        </m:r>
                        <m:r>
                          <a:rPr lang="en-US" sz="1800" b="1">
                            <a:effectLst/>
                            <a:latin typeface="Cambria Math" panose="02040503050406030204" pitchFamily="18" charset="0"/>
                            <a:ea typeface="Calibri" panose="020F0502020204030204" pitchFamily="34" charset="0"/>
                            <a:cs typeface="Arial" panose="020B0604020202020204" pitchFamily="34" charset="0"/>
                          </a:rPr>
                          <m:t>  </m:t>
                        </m:r>
                      </m:den>
                    </m:f>
                  </m:oMath>
                </a14:m>
                <a:r>
                  <a:rPr lang="ar-IQ" sz="1800" b="1" dirty="0">
                    <a:effectLst/>
                    <a:latin typeface="Calibri" panose="020F0502020204030204" pitchFamily="34" charset="0"/>
                    <a:ea typeface="Calibri" panose="020F0502020204030204" pitchFamily="34" charset="0"/>
                    <a:cs typeface="Arial" panose="020B0604020202020204" pitchFamily="34" charset="0"/>
                  </a:rPr>
                  <a:t>= 550,000 دينار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mc:Choice>
        <mc:Fallback xmlns="">
          <p:sp>
            <p:nvSpPr>
              <p:cNvPr id="12" name="Content Placeholder 11">
                <a:extLst>
                  <a:ext uri="{FF2B5EF4-FFF2-40B4-BE49-F238E27FC236}">
                    <a16:creationId xmlns:a16="http://schemas.microsoft.com/office/drawing/2014/main" id="{CE3C1BFF-2275-1E7D-0604-E6F5CFEC01F6}"/>
                  </a:ext>
                </a:extLst>
              </p:cNvPr>
              <p:cNvSpPr>
                <a:spLocks noGrp="1" noRot="1" noChangeAspect="1" noMove="1" noResize="1" noEditPoints="1" noAdjustHandles="1" noChangeArrowheads="1" noChangeShapeType="1" noTextEdit="1"/>
              </p:cNvSpPr>
              <p:nvPr>
                <p:ph sz="half" idx="2"/>
              </p:nvPr>
            </p:nvSpPr>
            <p:spPr>
              <a:xfrm>
                <a:off x="4011329" y="3291571"/>
                <a:ext cx="7921591" cy="2733575"/>
              </a:xfrm>
              <a:blipFill>
                <a:blip r:embed="rId2"/>
                <a:stretch>
                  <a:fillRect r="-1077"/>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a:xfrm>
            <a:off x="3837110" y="1445179"/>
            <a:ext cx="8165592" cy="1548277"/>
          </a:xfrm>
        </p:spPr>
        <p:txBody>
          <a:bodyPr/>
          <a:lstStyle/>
          <a:p>
            <a:pPr algn="just" rtl="1">
              <a:lnSpc>
                <a:spcPct val="150000"/>
              </a:lnSpc>
            </a:pPr>
            <a:r>
              <a:rPr lang="ar-IQ" sz="20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اذا علمت ان سعر البيع لمنتج معين (1000) دينار للوحدة الواحدة، والكلفة المتغيرة(700) دينار للوحدة الواحدة، والتكاليف الثابتة للفترة(110,000) دينار، ومستوى النشاط الحالي (500) وحدة ، فما هو مستوى النشاط اذا كانت الشركة ترغب بتحقيق ربح قدره 55,000 دينار.</a:t>
            </a:r>
            <a:endParaRPr lang="en-US" sz="2000" dirty="0">
              <a:solidFill>
                <a:schemeClr val="accent2">
                  <a:lumMod val="75000"/>
                </a:schemeClr>
              </a:solidFill>
            </a:endParaRPr>
          </a:p>
        </p:txBody>
      </p:sp>
    </p:spTree>
    <p:extLst>
      <p:ext uri="{BB962C8B-B14F-4D97-AF65-F5344CB8AC3E}">
        <p14:creationId xmlns:p14="http://schemas.microsoft.com/office/powerpoint/2010/main" val="317028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barn(inVertical)">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barn(inVertical)">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barn(inVertical)">
                                      <p:cBhvr>
                                        <p:cTn id="3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a:xfrm>
            <a:off x="3628724" y="824992"/>
            <a:ext cx="7988006" cy="768096"/>
          </a:xfrm>
        </p:spPr>
        <p:txBody>
          <a:bodyPr/>
          <a:lstStyle/>
          <a:p>
            <a:pPr algn="ctr" rtl="1"/>
            <a:r>
              <a:rPr lang="ar-IQ" dirty="0">
                <a:solidFill>
                  <a:srgbClr val="DF8C8C"/>
                </a:solidFill>
              </a:rPr>
              <a:t>ثانياً. هامش الامان </a:t>
            </a:r>
            <a:endParaRPr lang="en-US" dirty="0">
              <a:solidFill>
                <a:srgbClr val="DF8C8C"/>
              </a:solidFill>
            </a:endParaRPr>
          </a:p>
        </p:txBody>
      </p:sp>
      <p:sp>
        <p:nvSpPr>
          <p:cNvPr id="2" name="Text Placeholder 1">
            <a:extLst>
              <a:ext uri="{FF2B5EF4-FFF2-40B4-BE49-F238E27FC236}">
                <a16:creationId xmlns:a16="http://schemas.microsoft.com/office/drawing/2014/main" id="{5FC63C25-FE2A-0C11-2CEA-A80AA78FC365}"/>
              </a:ext>
            </a:extLst>
          </p:cNvPr>
          <p:cNvSpPr>
            <a:spLocks noGrp="1"/>
          </p:cNvSpPr>
          <p:nvPr>
            <p:ph idx="1"/>
          </p:nvPr>
        </p:nvSpPr>
        <p:spPr>
          <a:xfrm>
            <a:off x="3628724" y="1593087"/>
            <a:ext cx="7988005" cy="5154221"/>
          </a:xfrm>
        </p:spPr>
        <p:txBody>
          <a:bodyPr/>
          <a:lstStyle/>
          <a:p>
            <a:pPr algn="just" rtl="1">
              <a:lnSpc>
                <a:spcPct val="150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	</a:t>
            </a:r>
            <a:r>
              <a:rPr lang="ar-IQ" sz="2400" b="1" dirty="0">
                <a:effectLst/>
                <a:latin typeface="Calibri" panose="020F0502020204030204" pitchFamily="34" charset="0"/>
                <a:ea typeface="Calibri" panose="020F0502020204030204" pitchFamily="34" charset="0"/>
                <a:cs typeface="Arial" panose="020B0604020202020204" pitchFamily="34" charset="0"/>
              </a:rPr>
              <a:t>يعرف هامش الامان بأنه زيادة المبيعات المخططة أو الفعلية على حجم التعادل أو يعرف أيضاً بأنه الفرق بين المبيعات المخططة أو الفعلية وبين وحدات حجم التعادل.</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1000"/>
              </a:spcAft>
            </a:pPr>
            <a:r>
              <a:rPr lang="ar-IQ" sz="2400" b="1" dirty="0">
                <a:effectLst/>
                <a:latin typeface="Calibri" panose="020F0502020204030204" pitchFamily="34" charset="0"/>
                <a:ea typeface="Calibri" panose="020F0502020204030204" pitchFamily="34" charset="0"/>
                <a:cs typeface="Arial" panose="020B0604020202020204" pitchFamily="34" charset="0"/>
              </a:rPr>
              <a:t>	وعليه فأن الوحدة الاقتصادية لن تبدأ بتحقيق الربح الا بعد ان تحقق التعادل اولاً، ثم تبدأ بتحقيق الارباح عند مستويات النشاط التي تقع بعد نقطة التعادل، اي عند مستويات النشاط التي تزيد عن نقطة التعادل، ومعنى ذلك ان الوحدات الاقتصادية التي يزيد حجم نشاطها عن حجم التعادل تكون وحدات اقتصادية محققة للربح، ويقاس هامش الامان بالمعادلة الاتية: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rtl="1">
              <a:lnSpc>
                <a:spcPct val="150000"/>
              </a:lnSpc>
            </a:pPr>
            <a:endParaRPr lang="en-US" sz="2000" dirty="0"/>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24990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additive="base">
                                        <p:cTn id="12"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001027" y="483187"/>
            <a:ext cx="7969719" cy="999103"/>
          </a:xfrm>
        </p:spPr>
        <p:txBody>
          <a:bodyPr/>
          <a:lstStyle/>
          <a:p>
            <a:pPr algn="r" rtl="1"/>
            <a:r>
              <a:rPr lang="en-US" dirty="0"/>
              <a:t> </a:t>
            </a:r>
            <a:r>
              <a:rPr lang="ar-IQ" sz="2000" b="1" dirty="0">
                <a:effectLst/>
                <a:latin typeface="Calibri" panose="020F0502020204030204" pitchFamily="34" charset="0"/>
                <a:ea typeface="Calibri" panose="020F0502020204030204" pitchFamily="34" charset="0"/>
                <a:cs typeface="Arial" panose="020B0604020202020204" pitchFamily="34" charset="0"/>
              </a:rPr>
              <a:t>هامش الامان (بالوحدت) = حجم المبيعات المخططة (بالوحدات) – حجم التعادل (بالوحدات)</a:t>
            </a: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8</a:t>
            </a:fld>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701266" y="1586403"/>
                <a:ext cx="7009598" cy="4477513"/>
              </a:xfrm>
            </p:spPr>
            <p:txBody>
              <a:bodyPr/>
              <a:lstStyle/>
              <a:p>
                <a:pPr algn="just"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نسبة هامش الامان =  </a:t>
                </a:r>
                <a14:m>
                  <m:oMath xmlns:m="http://schemas.openxmlformats.org/officeDocument/2006/math">
                    <m:f>
                      <m:fPr>
                        <m:ctrlPr>
                          <a:rPr lang="en-US" sz="2000" b="1" i="1">
                            <a:effectLst/>
                            <a:latin typeface="Cambria Math" panose="02040503050406030204" pitchFamily="18" charset="0"/>
                            <a:ea typeface="Calibri" panose="020F0502020204030204" pitchFamily="34" charset="0"/>
                            <a:cs typeface="Arial" panose="020B0604020202020204" pitchFamily="34" charset="0"/>
                          </a:rPr>
                        </m:ctrlPr>
                      </m:fPr>
                      <m:num>
                        <m:d>
                          <m:dPr>
                            <m:ctrlPr>
                              <a:rPr lang="en-US" sz="2000" b="1" i="1">
                                <a:effectLst/>
                                <a:latin typeface="Cambria Math" panose="02040503050406030204" pitchFamily="18" charset="0"/>
                                <a:ea typeface="Calibri" panose="020F0502020204030204" pitchFamily="34" charset="0"/>
                                <a:cs typeface="Arial" panose="020B0604020202020204" pitchFamily="34" charset="0"/>
                              </a:rPr>
                            </m:ctrlPr>
                          </m:dPr>
                          <m:e>
                            <m:r>
                              <a:rPr lang="ar-SA" sz="2000">
                                <a:effectLst/>
                                <a:latin typeface="Cambria Math" panose="02040503050406030204" pitchFamily="18" charset="0"/>
                                <a:ea typeface="Calibri" panose="020F0502020204030204" pitchFamily="34" charset="0"/>
                                <a:cs typeface="Arial" panose="020B0604020202020204" pitchFamily="34" charset="0"/>
                              </a:rPr>
                              <m:t>بالوحدات</m:t>
                            </m:r>
                            <m:r>
                              <a:rPr lang="ar-SA" sz="2000">
                                <a:effectLst/>
                                <a:latin typeface="Cambria Math" panose="02040503050406030204" pitchFamily="18" charset="0"/>
                                <a:ea typeface="Calibri" panose="020F0502020204030204" pitchFamily="34" charset="0"/>
                                <a:cs typeface="Arial" panose="020B0604020202020204" pitchFamily="34" charset="0"/>
                              </a:rPr>
                              <m:t> </m:t>
                            </m:r>
                          </m:e>
                        </m:d>
                        <m:r>
                          <a:rPr lang="ar-SA" sz="2000">
                            <a:effectLst/>
                            <a:latin typeface="Cambria Math" panose="02040503050406030204" pitchFamily="18" charset="0"/>
                            <a:ea typeface="Calibri" panose="020F0502020204030204" pitchFamily="34" charset="0"/>
                            <a:cs typeface="Arial" panose="020B0604020202020204" pitchFamily="34" charset="0"/>
                          </a:rPr>
                          <m:t>الامان</m:t>
                        </m:r>
                        <m:r>
                          <a:rPr lang="ar-SA" sz="2000" b="1">
                            <a:effectLst/>
                            <a:latin typeface="Cambria Math" panose="02040503050406030204" pitchFamily="18" charset="0"/>
                            <a:ea typeface="Calibri" panose="020F0502020204030204" pitchFamily="34" charset="0"/>
                            <a:cs typeface="Cambria Math" panose="02040503050406030204" pitchFamily="18" charset="0"/>
                          </a:rPr>
                          <m:t> </m:t>
                        </m:r>
                        <m:r>
                          <a:rPr lang="ar-SA" sz="2000">
                            <a:effectLst/>
                            <a:latin typeface="Cambria Math" panose="02040503050406030204" pitchFamily="18" charset="0"/>
                            <a:ea typeface="Calibri" panose="020F0502020204030204" pitchFamily="34" charset="0"/>
                            <a:cs typeface="Arial" panose="020B0604020202020204" pitchFamily="34" charset="0"/>
                          </a:rPr>
                          <m:t>هامش</m:t>
                        </m:r>
                        <m:r>
                          <a:rPr lang="ar-SA" sz="2000">
                            <a:effectLst/>
                            <a:latin typeface="Cambria Math" panose="02040503050406030204" pitchFamily="18" charset="0"/>
                            <a:ea typeface="Calibri" panose="020F0502020204030204" pitchFamily="34" charset="0"/>
                            <a:cs typeface="Arial" panose="020B0604020202020204" pitchFamily="34" charset="0"/>
                          </a:rPr>
                          <m:t> </m:t>
                        </m:r>
                      </m:num>
                      <m:den>
                        <m:d>
                          <m:dPr>
                            <m:ctrlPr>
                              <a:rPr lang="en-US" sz="2000" b="1" i="1">
                                <a:effectLst/>
                                <a:latin typeface="Cambria Math" panose="02040503050406030204" pitchFamily="18" charset="0"/>
                                <a:ea typeface="Calibri" panose="020F0502020204030204" pitchFamily="34" charset="0"/>
                                <a:cs typeface="Arial" panose="020B0604020202020204" pitchFamily="34" charset="0"/>
                              </a:rPr>
                            </m:ctrlPr>
                          </m:dPr>
                          <m:e>
                            <m:r>
                              <a:rPr lang="ar-SA" sz="2000">
                                <a:effectLst/>
                                <a:latin typeface="Cambria Math" panose="02040503050406030204" pitchFamily="18" charset="0"/>
                                <a:ea typeface="Calibri" panose="020F0502020204030204" pitchFamily="34" charset="0"/>
                                <a:cs typeface="Arial" panose="020B0604020202020204" pitchFamily="34" charset="0"/>
                              </a:rPr>
                              <m:t>بالوحدات</m:t>
                            </m:r>
                          </m:e>
                        </m:d>
                        <m:d>
                          <m:dPr>
                            <m:ctrlPr>
                              <a:rPr lang="en-US" sz="2000" b="1" i="1">
                                <a:effectLst/>
                                <a:latin typeface="Cambria Math" panose="02040503050406030204" pitchFamily="18" charset="0"/>
                                <a:ea typeface="Calibri" panose="020F0502020204030204" pitchFamily="34" charset="0"/>
                                <a:cs typeface="Arial" panose="020B0604020202020204" pitchFamily="34" charset="0"/>
                              </a:rPr>
                            </m:ctrlPr>
                          </m:dPr>
                          <m:e>
                            <m:r>
                              <a:rPr lang="ar-SA" sz="2000">
                                <a:effectLst/>
                                <a:latin typeface="Cambria Math" panose="02040503050406030204" pitchFamily="18" charset="0"/>
                                <a:ea typeface="Calibri" panose="020F0502020204030204" pitchFamily="34" charset="0"/>
                                <a:cs typeface="Arial" panose="020B0604020202020204" pitchFamily="34" charset="0"/>
                              </a:rPr>
                              <m:t>الفعلية</m:t>
                            </m:r>
                            <m:r>
                              <a:rPr lang="ar-SA" sz="2000">
                                <a:effectLst/>
                                <a:latin typeface="Cambria Math" panose="02040503050406030204" pitchFamily="18" charset="0"/>
                                <a:ea typeface="Calibri" panose="020F0502020204030204" pitchFamily="34" charset="0"/>
                                <a:cs typeface="Arial" panose="020B0604020202020204" pitchFamily="34" charset="0"/>
                              </a:rPr>
                              <m:t> </m:t>
                            </m:r>
                            <m:r>
                              <a:rPr lang="ar-SA" sz="2000">
                                <a:effectLst/>
                                <a:latin typeface="Cambria Math" panose="02040503050406030204" pitchFamily="18" charset="0"/>
                                <a:ea typeface="Calibri" panose="020F0502020204030204" pitchFamily="34" charset="0"/>
                                <a:cs typeface="Arial" panose="020B0604020202020204" pitchFamily="34" charset="0"/>
                              </a:rPr>
                              <m:t>او</m:t>
                            </m:r>
                          </m:e>
                        </m:d>
                        <m:r>
                          <a:rPr lang="ar-SA" sz="2000">
                            <a:effectLst/>
                            <a:latin typeface="Cambria Math" panose="02040503050406030204" pitchFamily="18" charset="0"/>
                            <a:ea typeface="Calibri" panose="020F0502020204030204" pitchFamily="34" charset="0"/>
                            <a:cs typeface="Arial" panose="020B0604020202020204" pitchFamily="34" charset="0"/>
                          </a:rPr>
                          <m:t>المخططة</m:t>
                        </m:r>
                        <m:r>
                          <a:rPr lang="ar-SA" sz="2000" b="1">
                            <a:effectLst/>
                            <a:latin typeface="Cambria Math" panose="02040503050406030204" pitchFamily="18" charset="0"/>
                            <a:ea typeface="Calibri" panose="020F0502020204030204" pitchFamily="34" charset="0"/>
                            <a:cs typeface="Cambria Math" panose="02040503050406030204" pitchFamily="18" charset="0"/>
                          </a:rPr>
                          <m:t> </m:t>
                        </m:r>
                        <m:r>
                          <a:rPr lang="ar-SA" sz="2000">
                            <a:effectLst/>
                            <a:latin typeface="Cambria Math" panose="02040503050406030204" pitchFamily="18" charset="0"/>
                            <a:ea typeface="Calibri" panose="020F0502020204030204" pitchFamily="34" charset="0"/>
                            <a:cs typeface="Arial" panose="020B0604020202020204" pitchFamily="34" charset="0"/>
                          </a:rPr>
                          <m:t>المبيعات</m:t>
                        </m:r>
                        <m:r>
                          <a:rPr lang="ar-SA" sz="2000">
                            <a:effectLst/>
                            <a:latin typeface="Cambria Math" panose="02040503050406030204" pitchFamily="18" charset="0"/>
                            <a:ea typeface="Calibri" panose="020F0502020204030204" pitchFamily="34" charset="0"/>
                            <a:cs typeface="Arial" panose="020B0604020202020204" pitchFamily="34" charset="0"/>
                          </a:rPr>
                          <m:t> </m:t>
                        </m:r>
                        <m:r>
                          <a:rPr lang="ar-SA" sz="2000">
                            <a:effectLst/>
                            <a:latin typeface="Cambria Math" panose="02040503050406030204" pitchFamily="18" charset="0"/>
                            <a:ea typeface="Calibri" panose="020F0502020204030204" pitchFamily="34" charset="0"/>
                            <a:cs typeface="Arial" panose="020B0604020202020204" pitchFamily="34" charset="0"/>
                          </a:rPr>
                          <m:t>حجم</m:t>
                        </m:r>
                      </m:den>
                    </m:f>
                  </m:oMath>
                </a14:m>
                <a:r>
                  <a:rPr lang="ar-IQ" sz="2000" b="1" dirty="0">
                    <a:effectLst/>
                    <a:latin typeface="Calibri" panose="020F0502020204030204" pitchFamily="34" charset="0"/>
                    <a:ea typeface="Calibri" panose="020F0502020204030204" pitchFamily="34" charset="0"/>
                    <a:cs typeface="Arial" panose="020B0604020202020204" pitchFamily="34" charset="0"/>
                  </a:rPr>
                  <a:t>  × 100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هامش الامان (بالمبالغ) = حجم المبيعات (بالمبالغ) – حجم التعادل (بالمبالغ)</a:t>
                </a:r>
                <a:endParaRPr lang="en-US" sz="20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او هامش الامان بالمبالغ = هامش الامان بالوحدات × سعر البيع </a:t>
                </a:r>
                <a:endParaRPr lang="en-US" sz="20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نسبة هامش الامان =  </a:t>
                </a:r>
                <a14:m>
                  <m:oMath xmlns:m="http://schemas.openxmlformats.org/officeDocument/2006/math">
                    <m:f>
                      <m:fPr>
                        <m:ctrlPr>
                          <a:rPr lang="en-US" sz="2000" b="1" i="1">
                            <a:solidFill>
                              <a:schemeClr val="accent1">
                                <a:lumMod val="50000"/>
                              </a:schemeClr>
                            </a:solidFill>
                            <a:effectLst/>
                            <a:latin typeface="Cambria Math" panose="02040503050406030204" pitchFamily="18" charset="0"/>
                            <a:ea typeface="Calibri" panose="020F0502020204030204" pitchFamily="34" charset="0"/>
                            <a:cs typeface="Arial" panose="020B0604020202020204" pitchFamily="34" charset="0"/>
                          </a:rPr>
                        </m:ctrlPr>
                      </m:fPr>
                      <m:num>
                        <m:d>
                          <m:dPr>
                            <m:ctrlPr>
                              <a:rPr lang="en-US" sz="2000" b="1" i="1">
                                <a:solidFill>
                                  <a:schemeClr val="accent1">
                                    <a:lumMod val="50000"/>
                                  </a:schemeClr>
                                </a:solidFill>
                                <a:effectLst/>
                                <a:latin typeface="Cambria Math" panose="02040503050406030204" pitchFamily="18" charset="0"/>
                                <a:ea typeface="Calibri" panose="020F0502020204030204" pitchFamily="34" charset="0"/>
                                <a:cs typeface="Arial" panose="020B0604020202020204" pitchFamily="34" charset="0"/>
                              </a:rPr>
                            </m:ctrlPr>
                          </m:dPr>
                          <m:e>
                            <m:r>
                              <a:rPr lang="ar-SA" sz="2000">
                                <a:solidFill>
                                  <a:schemeClr val="accent1">
                                    <a:lumMod val="50000"/>
                                  </a:schemeClr>
                                </a:solidFill>
                                <a:effectLst/>
                                <a:latin typeface="Cambria Math" panose="02040503050406030204" pitchFamily="18" charset="0"/>
                                <a:ea typeface="Calibri" panose="020F0502020204030204" pitchFamily="34" charset="0"/>
                                <a:cs typeface="Arial" panose="020B0604020202020204" pitchFamily="34" charset="0"/>
                              </a:rPr>
                              <m:t>بالمبالغ</m:t>
                            </m:r>
                            <m:r>
                              <a:rPr lang="ar-SA" sz="2000">
                                <a:solidFill>
                                  <a:schemeClr val="accent1">
                                    <a:lumMod val="50000"/>
                                  </a:schemeClr>
                                </a:solidFill>
                                <a:effectLst/>
                                <a:latin typeface="Cambria Math" panose="02040503050406030204" pitchFamily="18" charset="0"/>
                                <a:ea typeface="Calibri" panose="020F0502020204030204" pitchFamily="34" charset="0"/>
                                <a:cs typeface="Arial" panose="020B0604020202020204" pitchFamily="34" charset="0"/>
                              </a:rPr>
                              <m:t> </m:t>
                            </m:r>
                          </m:e>
                        </m:d>
                        <m:r>
                          <a:rPr lang="ar-SA" sz="2000">
                            <a:solidFill>
                              <a:schemeClr val="accent1">
                                <a:lumMod val="50000"/>
                              </a:schemeClr>
                            </a:solidFill>
                            <a:effectLst/>
                            <a:latin typeface="Cambria Math" panose="02040503050406030204" pitchFamily="18" charset="0"/>
                            <a:ea typeface="Calibri" panose="020F0502020204030204" pitchFamily="34" charset="0"/>
                            <a:cs typeface="Arial" panose="020B0604020202020204" pitchFamily="34" charset="0"/>
                          </a:rPr>
                          <m:t>الامان</m:t>
                        </m:r>
                        <m:r>
                          <a:rPr lang="ar-SA" sz="2000" b="1">
                            <a:solidFill>
                              <a:schemeClr val="accent1">
                                <a:lumMod val="50000"/>
                              </a:schemeClr>
                            </a:solidFill>
                            <a:effectLst/>
                            <a:latin typeface="Cambria Math" panose="02040503050406030204" pitchFamily="18" charset="0"/>
                            <a:ea typeface="Calibri" panose="020F0502020204030204" pitchFamily="34" charset="0"/>
                            <a:cs typeface="Cambria Math" panose="02040503050406030204" pitchFamily="18" charset="0"/>
                          </a:rPr>
                          <m:t> </m:t>
                        </m:r>
                        <m:r>
                          <a:rPr lang="ar-SA" sz="2000">
                            <a:solidFill>
                              <a:schemeClr val="accent1">
                                <a:lumMod val="50000"/>
                              </a:schemeClr>
                            </a:solidFill>
                            <a:effectLst/>
                            <a:latin typeface="Cambria Math" panose="02040503050406030204" pitchFamily="18" charset="0"/>
                            <a:ea typeface="Calibri" panose="020F0502020204030204" pitchFamily="34" charset="0"/>
                            <a:cs typeface="Arial" panose="020B0604020202020204" pitchFamily="34" charset="0"/>
                          </a:rPr>
                          <m:t>هامش</m:t>
                        </m:r>
                        <m:r>
                          <a:rPr lang="ar-SA" sz="2000">
                            <a:solidFill>
                              <a:schemeClr val="accent1">
                                <a:lumMod val="50000"/>
                              </a:schemeClr>
                            </a:solidFill>
                            <a:effectLst/>
                            <a:latin typeface="Cambria Math" panose="02040503050406030204" pitchFamily="18" charset="0"/>
                            <a:ea typeface="Calibri" panose="020F0502020204030204" pitchFamily="34" charset="0"/>
                            <a:cs typeface="Arial" panose="020B0604020202020204" pitchFamily="34" charset="0"/>
                          </a:rPr>
                          <m:t> </m:t>
                        </m:r>
                      </m:num>
                      <m:den>
                        <m:d>
                          <m:dPr>
                            <m:ctrlPr>
                              <a:rPr lang="en-US" sz="2000" b="1" i="1">
                                <a:solidFill>
                                  <a:schemeClr val="accent1">
                                    <a:lumMod val="50000"/>
                                  </a:schemeClr>
                                </a:solidFill>
                                <a:effectLst/>
                                <a:latin typeface="Cambria Math" panose="02040503050406030204" pitchFamily="18" charset="0"/>
                                <a:ea typeface="Calibri" panose="020F0502020204030204" pitchFamily="34" charset="0"/>
                                <a:cs typeface="Arial" panose="020B0604020202020204" pitchFamily="34" charset="0"/>
                              </a:rPr>
                            </m:ctrlPr>
                          </m:dPr>
                          <m:e>
                            <m:r>
                              <a:rPr lang="ar-SA" sz="2000">
                                <a:solidFill>
                                  <a:schemeClr val="accent1">
                                    <a:lumMod val="50000"/>
                                  </a:schemeClr>
                                </a:solidFill>
                                <a:effectLst/>
                                <a:latin typeface="Cambria Math" panose="02040503050406030204" pitchFamily="18" charset="0"/>
                                <a:ea typeface="Calibri" panose="020F0502020204030204" pitchFamily="34" charset="0"/>
                                <a:cs typeface="Arial" panose="020B0604020202020204" pitchFamily="34" charset="0"/>
                              </a:rPr>
                              <m:t>بالمبالغ</m:t>
                            </m:r>
                          </m:e>
                        </m:d>
                        <m:r>
                          <a:rPr lang="en-US" sz="2000" b="1">
                            <a:solidFill>
                              <a:schemeClr val="accent1">
                                <a:lumMod val="50000"/>
                              </a:schemeClr>
                            </a:solidFill>
                            <a:effectLst/>
                            <a:latin typeface="Cambria Math" panose="02040503050406030204" pitchFamily="18" charset="0"/>
                            <a:ea typeface="Calibri" panose="020F0502020204030204" pitchFamily="34" charset="0"/>
                            <a:cs typeface="Arial" panose="020B0604020202020204" pitchFamily="34" charset="0"/>
                          </a:rPr>
                          <m:t> </m:t>
                        </m:r>
                        <m:r>
                          <a:rPr lang="ar-SA" sz="2000">
                            <a:solidFill>
                              <a:schemeClr val="accent1">
                                <a:lumMod val="50000"/>
                              </a:schemeClr>
                            </a:solidFill>
                            <a:effectLst/>
                            <a:latin typeface="Cambria Math" panose="02040503050406030204" pitchFamily="18" charset="0"/>
                            <a:ea typeface="Calibri" panose="020F0502020204030204" pitchFamily="34" charset="0"/>
                            <a:cs typeface="Arial" panose="020B0604020202020204" pitchFamily="34" charset="0"/>
                          </a:rPr>
                          <m:t>المبيعات</m:t>
                        </m:r>
                        <m:r>
                          <a:rPr lang="ar-SA" sz="2000">
                            <a:solidFill>
                              <a:schemeClr val="accent1">
                                <a:lumMod val="50000"/>
                              </a:schemeClr>
                            </a:solidFill>
                            <a:effectLst/>
                            <a:latin typeface="Cambria Math" panose="02040503050406030204" pitchFamily="18" charset="0"/>
                            <a:ea typeface="Calibri" panose="020F0502020204030204" pitchFamily="34" charset="0"/>
                            <a:cs typeface="Arial" panose="020B0604020202020204" pitchFamily="34" charset="0"/>
                          </a:rPr>
                          <m:t> </m:t>
                        </m:r>
                        <m:r>
                          <a:rPr lang="ar-SA" sz="2000">
                            <a:solidFill>
                              <a:schemeClr val="accent1">
                                <a:lumMod val="50000"/>
                              </a:schemeClr>
                            </a:solidFill>
                            <a:effectLst/>
                            <a:latin typeface="Cambria Math" panose="02040503050406030204" pitchFamily="18" charset="0"/>
                            <a:ea typeface="Calibri" panose="020F0502020204030204" pitchFamily="34" charset="0"/>
                            <a:cs typeface="Arial" panose="020B0604020202020204" pitchFamily="34" charset="0"/>
                          </a:rPr>
                          <m:t>حجم</m:t>
                        </m:r>
                      </m:den>
                    </m:f>
                  </m:oMath>
                </a14:m>
                <a:r>
                  <a:rPr lang="ar-IQ" sz="2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 100  </a:t>
                </a:r>
                <a:endParaRPr lang="en-US" sz="20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solidFill>
                      <a:srgbClr val="92D050"/>
                    </a:solidFill>
                    <a:effectLst/>
                    <a:latin typeface="Calibri" panose="020F0502020204030204" pitchFamily="34" charset="0"/>
                    <a:ea typeface="Calibri" panose="020F0502020204030204" pitchFamily="34" charset="0"/>
                    <a:cs typeface="Arial" panose="020B0604020202020204" pitchFamily="34" charset="0"/>
                  </a:rPr>
                  <a:t>ايضا     صافي الدخل =  هامش الامان بالوحدات ×عائد المساهمة </a:t>
                </a:r>
                <a:endParaRPr lang="en-US" sz="2000"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000" b="1" dirty="0">
                    <a:solidFill>
                      <a:srgbClr val="92D050"/>
                    </a:solidFill>
                    <a:effectLst/>
                    <a:latin typeface="Calibri" panose="020F0502020204030204" pitchFamily="34" charset="0"/>
                    <a:ea typeface="Calibri" panose="020F0502020204030204" pitchFamily="34" charset="0"/>
                    <a:cs typeface="Arial" panose="020B0604020202020204" pitchFamily="34" charset="0"/>
                  </a:rPr>
                  <a:t>صافي الدخل = هامش الامان بالمبالغ × نسبة عائد المساهمة </a:t>
                </a:r>
                <a:endParaRPr lang="en-US" sz="2000"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1600" dirty="0"/>
              </a:p>
            </p:txBody>
          </p:sp>
        </mc:Choice>
        <mc:Fallback xmlns="">
          <p:sp>
            <p:nvSpPr>
              <p:cNvPr id="3" name="Content Placeholder 2">
                <a:extLst>
                  <a:ext uri="{FF2B5EF4-FFF2-40B4-BE49-F238E27FC236}">
                    <a16:creationId xmlns:a16="http://schemas.microsoft.com/office/drawing/2014/main" id="{2BE8FDE3-DBA4-6A04-C75D-E56FE92EF368}"/>
                  </a:ext>
                </a:extLst>
              </p:cNvPr>
              <p:cNvSpPr>
                <a:spLocks noGrp="1" noRot="1" noChangeAspect="1" noMove="1" noResize="1" noEditPoints="1" noAdjustHandles="1" noChangeArrowheads="1" noChangeShapeType="1" noTextEdit="1"/>
              </p:cNvSpPr>
              <p:nvPr>
                <p:ph idx="1"/>
              </p:nvPr>
            </p:nvSpPr>
            <p:spPr>
              <a:xfrm>
                <a:off x="1701266" y="1586403"/>
                <a:ext cx="7009598" cy="4477513"/>
              </a:xfrm>
              <a:blipFill>
                <a:blip r:embed="rId2"/>
                <a:stretch>
                  <a:fillRect r="-957"/>
                </a:stretch>
              </a:blipFill>
            </p:spPr>
            <p:txBody>
              <a:bodyPr/>
              <a:lstStyle/>
              <a:p>
                <a:r>
                  <a:rPr lang="en-US">
                    <a:noFill/>
                  </a:rPr>
                  <a:t> </a:t>
                </a:r>
              </a:p>
            </p:txBody>
          </p:sp>
        </mc:Fallback>
      </mc:AlternateContent>
    </p:spTree>
    <p:extLst>
      <p:ext uri="{BB962C8B-B14F-4D97-AF65-F5344CB8AC3E}">
        <p14:creationId xmlns:p14="http://schemas.microsoft.com/office/powerpoint/2010/main" val="9481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46304" y="818147"/>
            <a:ext cx="7351776" cy="4677878"/>
          </a:xfrm>
        </p:spPr>
        <p:txBody>
          <a:bodyPr/>
          <a:lstStyle/>
          <a:p>
            <a:pPr algn="r" rtl="1">
              <a:lnSpc>
                <a:spcPct val="115000"/>
              </a:lnSpc>
              <a:spcAft>
                <a:spcPts val="1000"/>
              </a:spcAft>
            </a:pPr>
            <a:r>
              <a:rPr lang="ar-IQ" sz="4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مثال  : </a:t>
            </a:r>
            <a:br>
              <a:rPr lang="ar-IQ" sz="2400" b="1" dirty="0">
                <a:effectLst/>
                <a:latin typeface="Calibri" panose="020F0502020204030204" pitchFamily="34" charset="0"/>
                <a:ea typeface="Calibri" panose="020F0502020204030204" pitchFamily="34" charset="0"/>
                <a:cs typeface="Arial" panose="020B0604020202020204" pitchFamily="34" charset="0"/>
              </a:rPr>
            </a:br>
            <a:r>
              <a:rPr lang="ar-IQ" sz="2400" b="1" dirty="0">
                <a:effectLst/>
                <a:latin typeface="Calibri" panose="020F0502020204030204" pitchFamily="34" charset="0"/>
                <a:ea typeface="Calibri" panose="020F0502020204030204" pitchFamily="34" charset="0"/>
                <a:cs typeface="Arial" panose="020B0604020202020204" pitchFamily="34" charset="0"/>
              </a:rPr>
              <a:t>	تنتج شركة البصرة وتبيع منتج معين سعر البيع 500 دينار للوحدة، التكلفة المتغيرة للوحدة 300 دينار والتكاليف الثابتة للفترة 80000 دينار.</a:t>
            </a:r>
            <a:br>
              <a:rPr lang="ar-IQ" sz="2400" b="1" dirty="0">
                <a:effectLst/>
                <a:latin typeface="Calibri" panose="020F0502020204030204" pitchFamily="34" charset="0"/>
                <a:ea typeface="Calibri" panose="020F0502020204030204" pitchFamily="34" charset="0"/>
                <a:cs typeface="Arial" panose="020B0604020202020204" pitchFamily="34" charset="0"/>
              </a:rPr>
            </a:br>
            <a:br>
              <a:rPr lang="en-US" sz="2400" dirty="0">
                <a:effectLst/>
                <a:latin typeface="Calibri" panose="020F0502020204030204" pitchFamily="34" charset="0"/>
                <a:ea typeface="Calibri" panose="020F0502020204030204" pitchFamily="34" charset="0"/>
                <a:cs typeface="Arial" panose="020B0604020202020204" pitchFamily="34" charset="0"/>
              </a:rPr>
            </a:br>
            <a:r>
              <a:rPr lang="ar-IQ" sz="2400" b="1" dirty="0">
                <a:solidFill>
                  <a:srgbClr val="92D050"/>
                </a:solidFill>
                <a:effectLst/>
                <a:latin typeface="Calibri" panose="020F0502020204030204" pitchFamily="34" charset="0"/>
                <a:ea typeface="Calibri" panose="020F0502020204030204" pitchFamily="34" charset="0"/>
                <a:cs typeface="Arial" panose="020B0604020202020204" pitchFamily="34" charset="0"/>
              </a:rPr>
              <a:t>المطلوب:</a:t>
            </a:r>
            <a:br>
              <a:rPr lang="ar-IQ" sz="2400" b="1" dirty="0">
                <a:effectLst/>
                <a:latin typeface="Calibri" panose="020F0502020204030204" pitchFamily="34" charset="0"/>
                <a:ea typeface="Calibri" panose="020F0502020204030204" pitchFamily="34" charset="0"/>
                <a:cs typeface="Arial" panose="020B0604020202020204" pitchFamily="34" charset="0"/>
              </a:rPr>
            </a:br>
            <a:r>
              <a:rPr lang="ar-IQ" sz="2400" b="1" dirty="0">
                <a:effectLst/>
                <a:latin typeface="Calibri" panose="020F0502020204030204" pitchFamily="34" charset="0"/>
                <a:ea typeface="Calibri" panose="020F0502020204030204" pitchFamily="34" charset="0"/>
                <a:cs typeface="Arial" panose="020B0604020202020204" pitchFamily="34" charset="0"/>
              </a:rPr>
              <a:t>1. ما حجم المبيعات الذي تحقق عنده الشركة صافي ربح قدره 30000 دينار.</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ar-IQ" sz="2400" b="1" dirty="0">
                <a:effectLst/>
                <a:latin typeface="Calibri" panose="020F0502020204030204" pitchFamily="34" charset="0"/>
                <a:ea typeface="Calibri" panose="020F0502020204030204" pitchFamily="34" charset="0"/>
                <a:cs typeface="Arial" panose="020B0604020202020204" pitchFamily="34" charset="0"/>
              </a:rPr>
              <a:t>2. احتساب هامش الامان ونسبته بالوحدات والمبالغ اذا بلغت المبيعات المخططة 401 وحدة و800 </a:t>
            </a:r>
            <a:endParaRPr lang="en-US" sz="5400" dirty="0"/>
          </a:p>
        </p:txBody>
      </p:sp>
    </p:spTree>
    <p:extLst>
      <p:ext uri="{BB962C8B-B14F-4D97-AF65-F5344CB8AC3E}">
        <p14:creationId xmlns:p14="http://schemas.microsoft.com/office/powerpoint/2010/main" val="100396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9060146-7700-4F6C-986B-89E3839BD4ED}">
  <ds:schemaRefs>
    <ds:schemaRef ds:uri="http://schemas.microsoft.com/sharepoint/v3/contenttype/forms"/>
  </ds:schemaRefs>
</ds:datastoreItem>
</file>

<file path=customXml/itemProps2.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{3E334784-C1C8-41ED-BFFC-1DB27A3318DF}tf78438558_win32</Template>
  <TotalTime>209</TotalTime>
  <Words>952</Words>
  <Application>Microsoft Office PowerPoint</Application>
  <PresentationFormat>Widescreen</PresentationFormat>
  <Paragraphs>97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Andalus</vt:lpstr>
      <vt:lpstr>Arial</vt:lpstr>
      <vt:lpstr>Arial Black</vt:lpstr>
      <vt:lpstr>Calibri</vt:lpstr>
      <vt:lpstr>Cambria Math</vt:lpstr>
      <vt:lpstr>Sabon Next LT</vt:lpstr>
      <vt:lpstr>Office Theme</vt:lpstr>
      <vt:lpstr>المحاسبة الادارية  MANAGERLAL  accounting</vt:lpstr>
      <vt:lpstr>محاور المحاضرة </vt:lpstr>
      <vt:lpstr>المقدمة</vt:lpstr>
      <vt:lpstr>العلاقة الاولى : الربح المستهدف </vt:lpstr>
      <vt:lpstr>مستوى النشاط لتحقيق ربح مستهدف معين بالوحدات= (المستهدف الربح + الثابتة التكاليف )/(المساهمة عائد )    </vt:lpstr>
      <vt:lpstr>مثال : </vt:lpstr>
      <vt:lpstr>ثانياً. هامش الامان </vt:lpstr>
      <vt:lpstr> هامش الامان (بالوحدت) = حجم المبيعات المخططة (بالوحدات) – حجم التعادل (بالوحدات) </vt:lpstr>
      <vt:lpstr>مثال  :   تنتج شركة البصرة وتبيع منتج معين سعر البيع 500 دينار للوحدة، التكلفة المتغيرة للوحدة 300 دينار والتكاليف الثابتة للفترة 80000 دينار.  المطلوب: 1. ما حجم المبيعات الذي تحقق عنده الشركة صافي ربح قدره 30000 دينار. 2. احتساب هامش الامان ونسبته بالوحدات والمبالغ اذا بلغت المبيعات المخططة 401 وحدة و800 </vt:lpstr>
      <vt:lpstr>الحل: </vt:lpstr>
      <vt:lpstr>كشف الدخل المقارن  </vt:lpstr>
      <vt:lpstr>هامش الامان (بالوحدت) = حجم المبيعات المخططة (بالوحدات) – حجم التعادل (بالوحدات)                        = 800 – 400 = 400 وحدة  نسبة هامش الامان =  ((بالوحدات )الامان هامش )/((بالوحدات)(الفعلية او)المخططة المبيعات حجم)  × 100   نسبة هامش الامان =  (400 )/800  × 100 = 50%       هامش الامان (بالمبالغ) = حجم المبيعات (بالمبالغ) – حجم التعادل (بالمبالغ)                              = 400000- 200000 = 200000 دينار  نسبةهامش الامان =  ((بالمبالغ )الامان هامش )/((بالمبالغ)  المبيعات حجم)  × 100                          = (200000 )/400000  × 100 = 50%  </vt:lpstr>
      <vt:lpstr>س/  اذا كانت التكاليف الثابتة لشركة النور 800 دينار وسعر البيع للوحدة 15 دينار والكلفة المتغيرة 10 دينار .  م / احسب حجم انتاج التعادل وقيمته؟  احسب نسبة هامش الامان عند حجم انتاج 200 وحدة  ؟  </vt:lpstr>
      <vt:lpstr>الاستنتاجات المترتبة على دراسة العلاقات في نموذج التكلفة والحجم والربح </vt:lpstr>
      <vt:lpstr>الاستنتاج الثاني:   نسبة التعادل + نسبة هامش الامان =100% </vt:lpstr>
      <vt:lpstr>الاستنتاج الثالث:   نسبة التكاليف المتغيرة + نسبة عائد المساهمة = 100% </vt:lpstr>
      <vt:lpstr>                         الاستنتاج الرابع:   نسبة عائد المساهمة × نسبة هامش الامان = نسبة صافي الربح  صافي الربح  = حجم المبيعات × نسبة صافي الربح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المحاسبة الادارية  MANAGERLAL  accounting</dc:title>
  <dc:subject/>
  <dc:creator>shorooq lateef</dc:creator>
  <cp:lastModifiedBy>shorooq lateef</cp:lastModifiedBy>
  <cp:revision>3</cp:revision>
  <dcterms:created xsi:type="dcterms:W3CDTF">2023-11-26T19:57:43Z</dcterms:created>
  <dcterms:modified xsi:type="dcterms:W3CDTF">2023-12-25T18:55:06Z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